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9" r:id="rId3"/>
    <p:sldId id="257" r:id="rId4"/>
    <p:sldId id="258" r:id="rId5"/>
    <p:sldId id="260" r:id="rId6"/>
  </p:sldIdLst>
  <p:sldSz cx="6858000" cy="12192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0303"/>
    <a:srgbClr val="263202"/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5" autoAdjust="0"/>
    <p:restoredTop sz="94660"/>
  </p:normalViewPr>
  <p:slideViewPr>
    <p:cSldViewPr snapToGrid="0">
      <p:cViewPr>
        <p:scale>
          <a:sx n="50" d="100"/>
          <a:sy n="50" d="100"/>
        </p:scale>
        <p:origin x="2448" y="648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32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78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13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554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33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07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13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57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0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18/10/2022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18/10/2022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jpe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11" Type="http://schemas.openxmlformats.org/officeDocument/2006/relationships/hyperlink" Target="https://pixabay.com/illustrations/eye-icon-symbol-look-vision-see-1915454/" TargetMode="External"/><Relationship Id="rId24" Type="http://schemas.openxmlformats.org/officeDocument/2006/relationships/image" Target="../media/image20.png"/><Relationship Id="rId5" Type="http://schemas.openxmlformats.org/officeDocument/2006/relationships/image" Target="../media/image4.jpe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hyperlink" Target="https://www.freepngimg.com/png/64835-logo-computer-gmail-email-icons-free-png-hq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2.jpeg"/><Relationship Id="rId22" Type="http://schemas.openxmlformats.org/officeDocument/2006/relationships/hyperlink" Target="https://www.freepngimg.com/png/62663-vector-map-google-center-icons-maps-compute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hyperlink" Target="https://pixabay.com/illustrations/eye-icon-symbol-look-vision-see-1915454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www.freepngimg.com/png/62663-vector-map-google-center-icons-maps-computer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hyperlink" Target="https://www.freepngimg.com/png/64835-logo-computer-gmail-email-icons-free-png-h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reepngimg.com/png/62663-vector-map-google-center-icons-maps-computer" TargetMode="External"/><Relationship Id="rId18" Type="http://schemas.openxmlformats.org/officeDocument/2006/relationships/image" Target="../media/image22.jpeg"/><Relationship Id="rId3" Type="http://schemas.openxmlformats.org/officeDocument/2006/relationships/image" Target="../media/image2.png"/><Relationship Id="rId21" Type="http://schemas.openxmlformats.org/officeDocument/2006/relationships/image" Target="../media/image25.jpe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hyperlink" Target="https://pixabay.com/illustrations/eye-icon-symbol-look-vision-see-1915454/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9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24" Type="http://schemas.openxmlformats.org/officeDocument/2006/relationships/image" Target="../media/image27.jpeg"/><Relationship Id="rId5" Type="http://schemas.openxmlformats.org/officeDocument/2006/relationships/image" Target="../media/image12.jpeg"/><Relationship Id="rId15" Type="http://schemas.openxmlformats.org/officeDocument/2006/relationships/image" Target="../media/image11.jpeg"/><Relationship Id="rId23" Type="http://schemas.openxmlformats.org/officeDocument/2006/relationships/hyperlink" Target="https://elimin.ar/eliminar-cuenta-de-mercadopago/" TargetMode="External"/><Relationship Id="rId10" Type="http://schemas.openxmlformats.org/officeDocument/2006/relationships/hyperlink" Target="https://www.freepngimg.com/png/64835-logo-computer-gmail-email-icons-free-png-hq" TargetMode="External"/><Relationship Id="rId19" Type="http://schemas.openxmlformats.org/officeDocument/2006/relationships/image" Target="../media/image23.jpeg"/><Relationship Id="rId4" Type="http://schemas.openxmlformats.org/officeDocument/2006/relationships/image" Target="../media/image7.jpeg"/><Relationship Id="rId9" Type="http://schemas.openxmlformats.org/officeDocument/2006/relationships/image" Target="../media/image16.png"/><Relationship Id="rId14" Type="http://schemas.openxmlformats.org/officeDocument/2006/relationships/image" Target="../media/image10.jpeg"/><Relationship Id="rId22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ndo">
            <a:extLst>
              <a:ext uri="{FF2B5EF4-FFF2-40B4-BE49-F238E27FC236}">
                <a16:creationId xmlns:a16="http://schemas.microsoft.com/office/drawing/2014/main" id="{D0D24F11-DFA5-4D5C-A09C-331CA20A6343}"/>
              </a:ext>
            </a:extLst>
          </p:cNvPr>
          <p:cNvSpPr/>
          <p:nvPr/>
        </p:nvSpPr>
        <p:spPr>
          <a:xfrm>
            <a:off x="0" y="-4775321"/>
            <a:ext cx="6858000" cy="1702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prstClr val="white"/>
              </a:solidFill>
              <a:latin typeface="Wingdings" panose="05000000000000000000" pitchFamily="2" charset="2"/>
            </a:endParaRPr>
          </a:p>
        </p:txBody>
      </p:sp>
      <p:sp>
        <p:nvSpPr>
          <p:cNvPr id="6" name="fondo-overlay">
            <a:extLst>
              <a:ext uri="{FF2B5EF4-FFF2-40B4-BE49-F238E27FC236}">
                <a16:creationId xmlns:a16="http://schemas.microsoft.com/office/drawing/2014/main" id="{26CBA29A-4BD0-4877-BEFC-08D42F99ED89}"/>
              </a:ext>
            </a:extLst>
          </p:cNvPr>
          <p:cNvSpPr/>
          <p:nvPr/>
        </p:nvSpPr>
        <p:spPr>
          <a:xfrm>
            <a:off x="-1" y="-4775332"/>
            <a:ext cx="6858000" cy="17027997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grpSp>
        <p:nvGrpSpPr>
          <p:cNvPr id="53" name="52 Grupo"/>
          <p:cNvGrpSpPr/>
          <p:nvPr/>
        </p:nvGrpSpPr>
        <p:grpSpPr>
          <a:xfrm>
            <a:off x="2901951" y="-4571492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-3448154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prstClr val="white">
                      <a:lumMod val="95000"/>
                    </a:prst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78" name="CARACTERISTICAS"/>
          <p:cNvGrpSpPr/>
          <p:nvPr/>
        </p:nvGrpSpPr>
        <p:grpSpPr>
          <a:xfrm>
            <a:off x="59217" y="2866888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55" name="logo"/>
          <p:cNvGrpSpPr/>
          <p:nvPr/>
        </p:nvGrpSpPr>
        <p:grpSpPr>
          <a:xfrm>
            <a:off x="156759" y="-4487809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prstClr val="white"/>
                </a:solidFill>
              </a:endParaRPr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prstClr val="white">
                      <a:lumMod val="95000"/>
                    </a:prstClr>
                  </a:solidFill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MAS-VENDIDO">
            <a:extLst>
              <a:ext uri="{FF2B5EF4-FFF2-40B4-BE49-F238E27FC236}">
                <a16:creationId xmlns:a16="http://schemas.microsoft.com/office/drawing/2014/main" id="{9DE1AB43-066D-4EAA-BFFE-024A407499A9}"/>
              </a:ext>
            </a:extLst>
          </p:cNvPr>
          <p:cNvGrpSpPr/>
          <p:nvPr/>
        </p:nvGrpSpPr>
        <p:grpSpPr>
          <a:xfrm>
            <a:off x="66306" y="-749937"/>
            <a:ext cx="6696339" cy="3543628"/>
            <a:chOff x="66306" y="4028550"/>
            <a:chExt cx="6696339" cy="3543628"/>
          </a:xfrm>
        </p:grpSpPr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A2B14AFC-B123-4E7D-AB60-F7814516C676}"/>
                </a:ext>
              </a:extLst>
            </p:cNvPr>
            <p:cNvSpPr/>
            <p:nvPr/>
          </p:nvSpPr>
          <p:spPr>
            <a:xfrm>
              <a:off x="71069" y="4028550"/>
              <a:ext cx="6686550" cy="354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1029" name="card">
              <a:extLst>
                <a:ext uri="{FF2B5EF4-FFF2-40B4-BE49-F238E27FC236}">
                  <a16:creationId xmlns:a16="http://schemas.microsoft.com/office/drawing/2014/main" id="{66AFAE2C-B36F-42AA-84F1-FAE1D750A411}"/>
                </a:ext>
              </a:extLst>
            </p:cNvPr>
            <p:cNvGrpSpPr/>
            <p:nvPr/>
          </p:nvGrpSpPr>
          <p:grpSpPr>
            <a:xfrm>
              <a:off x="164989" y="4970694"/>
              <a:ext cx="1526394" cy="2272624"/>
              <a:chOff x="203393" y="4593549"/>
              <a:chExt cx="1526394" cy="2272624"/>
            </a:xfrm>
          </p:grpSpPr>
          <p:sp>
            <p:nvSpPr>
              <p:cNvPr id="1024" name="Rectángulo: esquinas redondeadas 1023">
                <a:extLst>
                  <a:ext uri="{FF2B5EF4-FFF2-40B4-BE49-F238E27FC236}">
                    <a16:creationId xmlns:a16="http://schemas.microsoft.com/office/drawing/2014/main" id="{11E10588-9E90-4645-8143-89F39D519957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CuadroTexto 137">
                <a:extLst>
                  <a:ext uri="{FF2B5EF4-FFF2-40B4-BE49-F238E27FC236}">
                    <a16:creationId xmlns:a16="http://schemas.microsoft.com/office/drawing/2014/main" id="{2EB6A345-D05C-4867-BA08-9DC313A4848B}"/>
                  </a:ext>
                </a:extLst>
              </p:cNvPr>
              <p:cNvSpPr txBox="1"/>
              <p:nvPr/>
            </p:nvSpPr>
            <p:spPr>
              <a:xfrm>
                <a:off x="594556" y="5774659"/>
                <a:ext cx="7393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Botiquines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39" name="Rectángulo: esquinas superiores redondeadas 138">
                <a:extLst>
                  <a:ext uri="{FF2B5EF4-FFF2-40B4-BE49-F238E27FC236}">
                    <a16:creationId xmlns:a16="http://schemas.microsoft.com/office/drawing/2014/main" id="{C156ADBF-63CC-48F6-B539-CDD6EB2A67C9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890" t="-78950" r="-16722" b="-5918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id="{8FF05F36-CCAE-4712-87D1-C620965C71C7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028" name="button">
                <a:extLst>
                  <a:ext uri="{FF2B5EF4-FFF2-40B4-BE49-F238E27FC236}">
                    <a16:creationId xmlns:a16="http://schemas.microsoft.com/office/drawing/2014/main" id="{74BFEBFD-3D8A-4049-9219-7BBE77D98335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41" name="Rectángulo: esquinas redondeadas 140">
                  <a:extLst>
                    <a:ext uri="{FF2B5EF4-FFF2-40B4-BE49-F238E27FC236}">
                      <a16:creationId xmlns:a16="http://schemas.microsoft.com/office/drawing/2014/main" id="{BA9D9E1D-9B47-48BD-BDE2-CE9DC168A914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CuadroTexto 141">
                  <a:extLst>
                    <a:ext uri="{FF2B5EF4-FFF2-40B4-BE49-F238E27FC236}">
                      <a16:creationId xmlns:a16="http://schemas.microsoft.com/office/drawing/2014/main" id="{8E88C500-9970-4AB0-828C-44D65F0AF6AB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026" name="Imagen 1025">
                  <a:extLst>
                    <a:ext uri="{FF2B5EF4-FFF2-40B4-BE49-F238E27FC236}">
                      <a16:creationId xmlns:a16="http://schemas.microsoft.com/office/drawing/2014/main" id="{6197F36B-4C4B-4E47-A8AB-05599BD81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id="{E605E5F5-456F-49F4-8742-89883DA28736}"/>
                </a:ext>
              </a:extLst>
            </p:cNvPr>
            <p:cNvSpPr/>
            <p:nvPr/>
          </p:nvSpPr>
          <p:spPr>
            <a:xfrm>
              <a:off x="71068" y="4032094"/>
              <a:ext cx="6686551" cy="3497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44" name="Titulo">
              <a:extLst>
                <a:ext uri="{FF2B5EF4-FFF2-40B4-BE49-F238E27FC236}">
                  <a16:creationId xmlns:a16="http://schemas.microsoft.com/office/drawing/2014/main" id="{A0B3A2D6-9976-456B-8260-62FB589DF6C3}"/>
                </a:ext>
              </a:extLst>
            </p:cNvPr>
            <p:cNvSpPr txBox="1"/>
            <p:nvPr/>
          </p:nvSpPr>
          <p:spPr>
            <a:xfrm>
              <a:off x="2521304" y="4038375"/>
              <a:ext cx="1819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rgbClr val="ED7D31">
                      <a:lumMod val="50000"/>
                    </a:srgbClr>
                  </a:solidFill>
                </a:rPr>
                <a:t>Producto mas vendido</a:t>
              </a:r>
            </a:p>
          </p:txBody>
        </p: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2D139BAC-ADC2-4C29-A509-1983E15D4E66}"/>
                </a:ext>
              </a:extLst>
            </p:cNvPr>
            <p:cNvCxnSpPr/>
            <p:nvPr/>
          </p:nvCxnSpPr>
          <p:spPr>
            <a:xfrm>
              <a:off x="66306" y="4378494"/>
              <a:ext cx="669633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card">
              <a:extLst>
                <a:ext uri="{FF2B5EF4-FFF2-40B4-BE49-F238E27FC236}">
                  <a16:creationId xmlns:a16="http://schemas.microsoft.com/office/drawing/2014/main" id="{37E5275A-FEE3-48EF-A7C0-B5764B1C0F32}"/>
                </a:ext>
              </a:extLst>
            </p:cNvPr>
            <p:cNvGrpSpPr/>
            <p:nvPr/>
          </p:nvGrpSpPr>
          <p:grpSpPr>
            <a:xfrm>
              <a:off x="1820832" y="4970694"/>
              <a:ext cx="1526394" cy="2272624"/>
              <a:chOff x="203393" y="4593549"/>
              <a:chExt cx="1526394" cy="227262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CEF7D542-0C0E-4213-B85D-DB2A011C5D05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EF1D722E-CB8E-4468-A2AC-A41FE5DEB6D8}"/>
                  </a:ext>
                </a:extLst>
              </p:cNvPr>
              <p:cNvSpPr txBox="1"/>
              <p:nvPr/>
            </p:nvSpPr>
            <p:spPr>
              <a:xfrm>
                <a:off x="629020" y="5774659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Ventanas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56" name="Rectángulo: esquinas superiores redondeadas 155">
                <a:extLst>
                  <a:ext uri="{FF2B5EF4-FFF2-40B4-BE49-F238E27FC236}">
                    <a16:creationId xmlns:a16="http://schemas.microsoft.com/office/drawing/2014/main" id="{DF5C3F99-F99C-4626-8EA2-6C72A5C4E9EB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CuadroTexto 156">
                <a:extLst>
                  <a:ext uri="{FF2B5EF4-FFF2-40B4-BE49-F238E27FC236}">
                    <a16:creationId xmlns:a16="http://schemas.microsoft.com/office/drawing/2014/main" id="{128CA96D-AD59-4BDB-82BD-BB5D7502966E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58" name="button">
                <a:extLst>
                  <a:ext uri="{FF2B5EF4-FFF2-40B4-BE49-F238E27FC236}">
                    <a16:creationId xmlns:a16="http://schemas.microsoft.com/office/drawing/2014/main" id="{B4D38793-16E7-4C9B-9F0B-4644FC925352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59" name="Rectángulo: esquinas redondeadas 158">
                  <a:extLst>
                    <a:ext uri="{FF2B5EF4-FFF2-40B4-BE49-F238E27FC236}">
                      <a16:creationId xmlns:a16="http://schemas.microsoft.com/office/drawing/2014/main" id="{829D3809-2894-4A85-BFE9-809BA2A5EB48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CuadroTexto 159">
                  <a:extLst>
                    <a:ext uri="{FF2B5EF4-FFF2-40B4-BE49-F238E27FC236}">
                      <a16:creationId xmlns:a16="http://schemas.microsoft.com/office/drawing/2014/main" id="{5B9147F5-642D-497B-B73A-BD3974B77753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61" name="Imagen 160">
                  <a:extLst>
                    <a:ext uri="{FF2B5EF4-FFF2-40B4-BE49-F238E27FC236}">
                      <a16:creationId xmlns:a16="http://schemas.microsoft.com/office/drawing/2014/main" id="{58DB0195-A03D-4795-9118-8B44D1FB8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2" name="card">
              <a:extLst>
                <a:ext uri="{FF2B5EF4-FFF2-40B4-BE49-F238E27FC236}">
                  <a16:creationId xmlns:a16="http://schemas.microsoft.com/office/drawing/2014/main" id="{DFC91AC9-B6DD-438C-A3CD-8844906A48DD}"/>
                </a:ext>
              </a:extLst>
            </p:cNvPr>
            <p:cNvGrpSpPr/>
            <p:nvPr/>
          </p:nvGrpSpPr>
          <p:grpSpPr>
            <a:xfrm>
              <a:off x="3476675" y="4970694"/>
              <a:ext cx="1526394" cy="2272624"/>
              <a:chOff x="203393" y="4593549"/>
              <a:chExt cx="1526394" cy="2272624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AE435B5D-A621-4F08-B039-891CA7FF7A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id="{740D2592-714B-4B3E-8247-2CF252F15A89}"/>
                  </a:ext>
                </a:extLst>
              </p:cNvPr>
              <p:cNvSpPr txBox="1"/>
              <p:nvPr/>
            </p:nvSpPr>
            <p:spPr>
              <a:xfrm>
                <a:off x="697949" y="5774659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Cocina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65" name="Rectángulo: esquinas superiores redondeadas 164">
                <a:extLst>
                  <a:ext uri="{FF2B5EF4-FFF2-40B4-BE49-F238E27FC236}">
                    <a16:creationId xmlns:a16="http://schemas.microsoft.com/office/drawing/2014/main" id="{C53DAC67-9F5B-49D5-8017-239A6CDF0E36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3129" t="-2749" r="-3674" b="-857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id="{7817744A-EC62-4356-9E09-1F1E6543BB45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67" name="button">
                <a:extLst>
                  <a:ext uri="{FF2B5EF4-FFF2-40B4-BE49-F238E27FC236}">
                    <a16:creationId xmlns:a16="http://schemas.microsoft.com/office/drawing/2014/main" id="{7AFC0044-6F66-4364-9D98-368DE6534BEC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68" name="Rectángulo: esquinas redondeadas 167">
                  <a:extLst>
                    <a:ext uri="{FF2B5EF4-FFF2-40B4-BE49-F238E27FC236}">
                      <a16:creationId xmlns:a16="http://schemas.microsoft.com/office/drawing/2014/main" id="{C819ABCB-4188-4E11-94E7-F88C0E21B1AA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CuadroTexto 168">
                  <a:extLst>
                    <a:ext uri="{FF2B5EF4-FFF2-40B4-BE49-F238E27FC236}">
                      <a16:creationId xmlns:a16="http://schemas.microsoft.com/office/drawing/2014/main" id="{004A73FD-10B8-40FE-8E82-3F9BFC6415FD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70" name="Imagen 169">
                  <a:extLst>
                    <a:ext uri="{FF2B5EF4-FFF2-40B4-BE49-F238E27FC236}">
                      <a16:creationId xmlns:a16="http://schemas.microsoft.com/office/drawing/2014/main" id="{1ADA6C58-F727-4839-A212-C6A1C14D8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0" name="card">
              <a:extLst>
                <a:ext uri="{FF2B5EF4-FFF2-40B4-BE49-F238E27FC236}">
                  <a16:creationId xmlns:a16="http://schemas.microsoft.com/office/drawing/2014/main" id="{8606434D-184C-4DBB-B825-81620F30E4E0}"/>
                </a:ext>
              </a:extLst>
            </p:cNvPr>
            <p:cNvGrpSpPr/>
            <p:nvPr/>
          </p:nvGrpSpPr>
          <p:grpSpPr>
            <a:xfrm>
              <a:off x="5132519" y="4959688"/>
              <a:ext cx="1526394" cy="2272624"/>
              <a:chOff x="203393" y="4593549"/>
              <a:chExt cx="1526394" cy="2272624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id="{E8520FA3-BB62-4EA3-87B8-0190ABDCC5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CuadroTexto 181">
                <a:extLst>
                  <a:ext uri="{FF2B5EF4-FFF2-40B4-BE49-F238E27FC236}">
                    <a16:creationId xmlns:a16="http://schemas.microsoft.com/office/drawing/2014/main" id="{1E91DF6C-842E-4A32-A28B-75264BEFC09F}"/>
                  </a:ext>
                </a:extLst>
              </p:cNvPr>
              <p:cNvSpPr txBox="1"/>
              <p:nvPr/>
            </p:nvSpPr>
            <p:spPr>
              <a:xfrm>
                <a:off x="673904" y="5774659"/>
                <a:ext cx="5806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Puertas</a:t>
                </a:r>
                <a:endParaRPr lang="es-AR" sz="16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183" name="Rectángulo: esquinas superiores redondeadas 182">
                <a:extLst>
                  <a:ext uri="{FF2B5EF4-FFF2-40B4-BE49-F238E27FC236}">
                    <a16:creationId xmlns:a16="http://schemas.microsoft.com/office/drawing/2014/main" id="{94C0EED7-16BE-465F-B645-3D2D2E5CAD20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CuadroTexto 183">
                <a:extLst>
                  <a:ext uri="{FF2B5EF4-FFF2-40B4-BE49-F238E27FC236}">
                    <a16:creationId xmlns:a16="http://schemas.microsoft.com/office/drawing/2014/main" id="{BE252EC3-4706-452C-83E5-34F2E4CBBEA1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prstClr val="black"/>
                    </a:solidFill>
                  </a:rPr>
                  <a:t>Los muebles a medida son piezas únicas creadas para un interior en concreto. </a:t>
                </a:r>
              </a:p>
            </p:txBody>
          </p:sp>
          <p:grpSp>
            <p:nvGrpSpPr>
              <p:cNvPr id="185" name="button">
                <a:extLst>
                  <a:ext uri="{FF2B5EF4-FFF2-40B4-BE49-F238E27FC236}">
                    <a16:creationId xmlns:a16="http://schemas.microsoft.com/office/drawing/2014/main" id="{1F9AD0A7-C26B-4E76-9F9F-FA094ECA25A0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86" name="Rectángulo: esquinas redondeadas 185">
                  <a:extLst>
                    <a:ext uri="{FF2B5EF4-FFF2-40B4-BE49-F238E27FC236}">
                      <a16:creationId xmlns:a16="http://schemas.microsoft.com/office/drawing/2014/main" id="{C54DDE4C-39C0-4C06-9547-8A12583F40B3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CuadroTexto 186">
                  <a:extLst>
                    <a:ext uri="{FF2B5EF4-FFF2-40B4-BE49-F238E27FC236}">
                      <a16:creationId xmlns:a16="http://schemas.microsoft.com/office/drawing/2014/main" id="{D32167C6-0A85-4885-9F4B-6926729BE521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88" name="Imagen 187">
                  <a:extLst>
                    <a:ext uri="{FF2B5EF4-FFF2-40B4-BE49-F238E27FC236}">
                      <a16:creationId xmlns:a16="http://schemas.microsoft.com/office/drawing/2014/main" id="{854FA621-F61D-4BF6-AFB2-BA8C74CA1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89" name="Titulo">
              <a:extLst>
                <a:ext uri="{FF2B5EF4-FFF2-40B4-BE49-F238E27FC236}">
                  <a16:creationId xmlns:a16="http://schemas.microsoft.com/office/drawing/2014/main" id="{89952FC4-C04B-4459-B5D3-D6F78460E911}"/>
                </a:ext>
              </a:extLst>
            </p:cNvPr>
            <p:cNvSpPr txBox="1"/>
            <p:nvPr/>
          </p:nvSpPr>
          <p:spPr>
            <a:xfrm>
              <a:off x="792912" y="4385906"/>
              <a:ext cx="524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srgbClr val="E7E6E6">
                      <a:lumMod val="50000"/>
                    </a:srgbClr>
                  </a:solidFill>
                </a:rPr>
                <a:t>Un producto es el más vendido significa que mucha gente lo está comprando y por lo tanto se percibe como un producto fiable.</a:t>
              </a:r>
            </a:p>
          </p:txBody>
        </p:sp>
        <p:grpSp>
          <p:nvGrpSpPr>
            <p:cNvPr id="1040" name="badge">
              <a:extLst>
                <a:ext uri="{FF2B5EF4-FFF2-40B4-BE49-F238E27FC236}">
                  <a16:creationId xmlns:a16="http://schemas.microsoft.com/office/drawing/2014/main" id="{7C2B4DEC-CF12-4039-A16E-751829BE1E38}"/>
                </a:ext>
              </a:extLst>
            </p:cNvPr>
            <p:cNvGrpSpPr/>
            <p:nvPr/>
          </p:nvGrpSpPr>
          <p:grpSpPr>
            <a:xfrm>
              <a:off x="182864" y="5930488"/>
              <a:ext cx="421910" cy="200055"/>
              <a:chOff x="107377" y="5756625"/>
              <a:chExt cx="421910" cy="200055"/>
            </a:xfrm>
          </p:grpSpPr>
          <p:sp>
            <p:nvSpPr>
              <p:cNvPr id="1038" name="Rectángulo: esquinas redondeadas 1037">
                <a:extLst>
                  <a:ext uri="{FF2B5EF4-FFF2-40B4-BE49-F238E27FC236}">
                    <a16:creationId xmlns:a16="http://schemas.microsoft.com/office/drawing/2014/main" id="{1E0263B2-B0AA-49C1-8DE9-AA47D4A8EABC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39" name="CuadroTexto 1038">
                <a:extLst>
                  <a:ext uri="{FF2B5EF4-FFF2-40B4-BE49-F238E27FC236}">
                    <a16:creationId xmlns:a16="http://schemas.microsoft.com/office/drawing/2014/main" id="{CCD3ABD3-8B11-4713-80CB-B69184C9D443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prstClr val="white">
                        <a:lumMod val="95000"/>
                      </a:prstClr>
                    </a:solidFill>
                  </a:rPr>
                  <a:t>Nuevo</a:t>
                </a:r>
                <a:endParaRPr lang="es-AR" sz="8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grpSp>
          <p:nvGrpSpPr>
            <p:cNvPr id="199" name="badge">
              <a:extLst>
                <a:ext uri="{FF2B5EF4-FFF2-40B4-BE49-F238E27FC236}">
                  <a16:creationId xmlns:a16="http://schemas.microsoft.com/office/drawing/2014/main" id="{08584C8C-659F-4AB1-9306-CDBB430776BE}"/>
                </a:ext>
              </a:extLst>
            </p:cNvPr>
            <p:cNvGrpSpPr/>
            <p:nvPr/>
          </p:nvGrpSpPr>
          <p:grpSpPr>
            <a:xfrm>
              <a:off x="5151936" y="5924138"/>
              <a:ext cx="421910" cy="200055"/>
              <a:chOff x="107377" y="5756625"/>
              <a:chExt cx="421910" cy="200055"/>
            </a:xfrm>
          </p:grpSpPr>
          <p:sp>
            <p:nvSpPr>
              <p:cNvPr id="200" name="Rectángulo: esquinas redondeadas 199">
                <a:extLst>
                  <a:ext uri="{FF2B5EF4-FFF2-40B4-BE49-F238E27FC236}">
                    <a16:creationId xmlns:a16="http://schemas.microsoft.com/office/drawing/2014/main" id="{9F3C16E7-C7D0-4424-BDF0-B3597813168A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CuadroTexto 200">
                <a:extLst>
                  <a:ext uri="{FF2B5EF4-FFF2-40B4-BE49-F238E27FC236}">
                    <a16:creationId xmlns:a16="http://schemas.microsoft.com/office/drawing/2014/main" id="{CC38D0F5-59A2-4272-BDCD-F471EF5B434B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prstClr val="white">
                        <a:lumMod val="95000"/>
                      </a:prstClr>
                    </a:solidFill>
                  </a:rPr>
                  <a:t>Nuevo</a:t>
                </a:r>
                <a:endParaRPr lang="es-AR" sz="8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95162D65-5B88-460C-AA29-D4B67697C78B}"/>
                </a:ext>
              </a:extLst>
            </p:cNvPr>
            <p:cNvSpPr/>
            <p:nvPr/>
          </p:nvSpPr>
          <p:spPr>
            <a:xfrm>
              <a:off x="3283557" y="7386528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3" name="Elipse 202">
              <a:extLst>
                <a:ext uri="{FF2B5EF4-FFF2-40B4-BE49-F238E27FC236}">
                  <a16:creationId xmlns:a16="http://schemas.microsoft.com/office/drawing/2014/main" id="{704C5923-7BD2-4CF9-A538-93C47C70F8C7}"/>
                </a:ext>
              </a:extLst>
            </p:cNvPr>
            <p:cNvSpPr/>
            <p:nvPr/>
          </p:nvSpPr>
          <p:spPr>
            <a:xfrm>
              <a:off x="3378589" y="7386275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4" name="Elipse 203">
              <a:extLst>
                <a:ext uri="{FF2B5EF4-FFF2-40B4-BE49-F238E27FC236}">
                  <a16:creationId xmlns:a16="http://schemas.microsoft.com/office/drawing/2014/main" id="{DFBB0C1F-0F56-4041-9473-BF1AB39F90F7}"/>
                </a:ext>
              </a:extLst>
            </p:cNvPr>
            <p:cNvSpPr/>
            <p:nvPr/>
          </p:nvSpPr>
          <p:spPr>
            <a:xfrm>
              <a:off x="3476675" y="7386402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MODAL">
            <a:extLst>
              <a:ext uri="{FF2B5EF4-FFF2-40B4-BE49-F238E27FC236}">
                <a16:creationId xmlns:a16="http://schemas.microsoft.com/office/drawing/2014/main" id="{B2F9E821-2E88-4DE4-AAB4-E2A17D02EC1F}"/>
              </a:ext>
            </a:extLst>
          </p:cNvPr>
          <p:cNvGrpSpPr/>
          <p:nvPr/>
        </p:nvGrpSpPr>
        <p:grpSpPr>
          <a:xfrm>
            <a:off x="-2814583" y="-4788077"/>
            <a:ext cx="2538791" cy="3834317"/>
            <a:chOff x="7023100" y="-504"/>
            <a:chExt cx="2538791" cy="3834317"/>
          </a:xfrm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7023100" y="-504"/>
              <a:ext cx="2538791" cy="383431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00" y="350383"/>
              <a:ext cx="2538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3">
              <a:extLst>
                <a:ext uri="{FF2B5EF4-FFF2-40B4-BE49-F238E27FC236}">
                  <a16:creationId xmlns:a16="http://schemas.microsoft.com/office/drawing/2014/main" id="{43457A13-1A68-4FCE-9FD0-926A98E9C333}"/>
                </a:ext>
              </a:extLst>
            </p:cNvPr>
            <p:cNvSpPr txBox="1"/>
            <p:nvPr/>
          </p:nvSpPr>
          <p:spPr>
            <a:xfrm>
              <a:off x="7182479" y="575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  <p:grpSp>
          <p:nvGrpSpPr>
            <p:cNvPr id="7" name="Form">
              <a:extLst>
                <a:ext uri="{FF2B5EF4-FFF2-40B4-BE49-F238E27FC236}">
                  <a16:creationId xmlns:a16="http://schemas.microsoft.com/office/drawing/2014/main" id="{B9DC0104-D349-431F-A5FF-EA95104E9581}"/>
                </a:ext>
              </a:extLst>
            </p:cNvPr>
            <p:cNvGrpSpPr/>
            <p:nvPr/>
          </p:nvGrpSpPr>
          <p:grpSpPr>
            <a:xfrm>
              <a:off x="7215214" y="486128"/>
              <a:ext cx="2138321" cy="2873284"/>
              <a:chOff x="7215214" y="486128"/>
              <a:chExt cx="2138321" cy="2873284"/>
            </a:xfrm>
          </p:grpSpPr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id="{A1A65625-F6B7-48B3-8F94-5737E52E56C1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id="{607E39D1-2AB4-4525-987F-95E496A64DF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id="{8CA8BE85-043A-46E1-A140-86EFCB01059D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45" name="CuadroTexto 13">
                <a:extLst>
                  <a:ext uri="{FF2B5EF4-FFF2-40B4-BE49-F238E27FC236}">
                    <a16:creationId xmlns:a16="http://schemas.microsoft.com/office/drawing/2014/main" id="{C60BABEC-A07E-4BF1-86EF-B4ADEAACF7D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146" name="64 Rectángulo redondeado">
                <a:extLst>
                  <a:ext uri="{FF2B5EF4-FFF2-40B4-BE49-F238E27FC236}">
                    <a16:creationId xmlns:a16="http://schemas.microsoft.com/office/drawing/2014/main" id="{FEE7A2D7-539F-4EC3-B2C2-41E18C8047C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8645128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prstClr val="white"/>
                </a:solidFill>
              </a:endParaRPr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Lunes: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Martes: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Jueves: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Viernes: 10 a 18hs</a:t>
              </a: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9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-3742794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1606420" y="1300822"/>
              <a:ext cx="396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Preguntas Frecuentes</a:t>
              </a:r>
            </a:p>
          </p:txBody>
        </p:sp>
      </p:grpSp>
      <p:grpSp>
        <p:nvGrpSpPr>
          <p:cNvPr id="61" name="VIDEO"/>
          <p:cNvGrpSpPr/>
          <p:nvPr/>
        </p:nvGrpSpPr>
        <p:grpSpPr>
          <a:xfrm>
            <a:off x="59217" y="5761040"/>
            <a:ext cx="6708190" cy="2819897"/>
            <a:chOff x="59217" y="5761040"/>
            <a:chExt cx="6708190" cy="2819897"/>
          </a:xfrm>
        </p:grpSpPr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id="{FB37A8A5-4BBD-4543-94AE-14CE564EE447}"/>
                </a:ext>
              </a:extLst>
            </p:cNvPr>
            <p:cNvSpPr/>
            <p:nvPr/>
          </p:nvSpPr>
          <p:spPr>
            <a:xfrm>
              <a:off x="74457" y="5770565"/>
              <a:ext cx="6686550" cy="28067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3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4BCEE92-DF03-4713-BA92-D4FF98A00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870" r="3104"/>
            <a:stretch/>
          </p:blipFill>
          <p:spPr>
            <a:xfrm>
              <a:off x="74133" y="5770069"/>
              <a:ext cx="2556347" cy="28108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90227A1F-D917-426E-AD78-44452429376C}"/>
                </a:ext>
              </a:extLst>
            </p:cNvPr>
            <p:cNvSpPr/>
            <p:nvPr/>
          </p:nvSpPr>
          <p:spPr>
            <a:xfrm>
              <a:off x="59217" y="5770069"/>
              <a:ext cx="2556347" cy="28067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05" name="CuadroTexto 204">
              <a:extLst>
                <a:ext uri="{FF2B5EF4-FFF2-40B4-BE49-F238E27FC236}">
                  <a16:creationId xmlns:a16="http://schemas.microsoft.com/office/drawing/2014/main" id="{41B73728-0AC5-4D96-8D93-7F72659E959C}"/>
                </a:ext>
              </a:extLst>
            </p:cNvPr>
            <p:cNvSpPr txBox="1"/>
            <p:nvPr/>
          </p:nvSpPr>
          <p:spPr>
            <a:xfrm>
              <a:off x="192125" y="5994058"/>
              <a:ext cx="1802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prstClr val="white">
                      <a:lumMod val="95000"/>
                    </a:prstClr>
                  </a:solidFill>
                </a:rPr>
                <a:t>La mas alta Tecnología</a:t>
              </a:r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id="{2E225EEE-5B72-4330-A4F5-F53789884E17}"/>
                </a:ext>
              </a:extLst>
            </p:cNvPr>
            <p:cNvSpPr txBox="1"/>
            <p:nvPr/>
          </p:nvSpPr>
          <p:spPr>
            <a:xfrm>
              <a:off x="201650" y="6335192"/>
              <a:ext cx="196780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58" name="button">
              <a:extLst>
                <a:ext uri="{FF2B5EF4-FFF2-40B4-BE49-F238E27FC236}">
                  <a16:creationId xmlns:a16="http://schemas.microsoft.com/office/drawing/2014/main" id="{6886558B-2370-4E80-9CF6-84A16DCF6940}"/>
                </a:ext>
              </a:extLst>
            </p:cNvPr>
            <p:cNvGrpSpPr/>
            <p:nvPr/>
          </p:nvGrpSpPr>
          <p:grpSpPr>
            <a:xfrm>
              <a:off x="298567" y="6913072"/>
              <a:ext cx="1459054" cy="230832"/>
              <a:chOff x="427180" y="3133956"/>
              <a:chExt cx="1459054" cy="230832"/>
            </a:xfrm>
          </p:grpSpPr>
          <p:sp>
            <p:nvSpPr>
              <p:cNvPr id="179" name="Rectángulo: esquinas redondeadas 178">
                <a:extLst>
                  <a:ext uri="{FF2B5EF4-FFF2-40B4-BE49-F238E27FC236}">
                    <a16:creationId xmlns:a16="http://schemas.microsoft.com/office/drawing/2014/main" id="{C8CAC5E2-5302-4874-8655-67CB0D86D90A}"/>
                  </a:ext>
                </a:extLst>
              </p:cNvPr>
              <p:cNvSpPr/>
              <p:nvPr/>
            </p:nvSpPr>
            <p:spPr>
              <a:xfrm>
                <a:off x="436707" y="31413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CuadroTexto 190">
                <a:extLst>
                  <a:ext uri="{FF2B5EF4-FFF2-40B4-BE49-F238E27FC236}">
                    <a16:creationId xmlns:a16="http://schemas.microsoft.com/office/drawing/2014/main" id="{CBBC6978-2410-4FE8-91F3-C230CA54A4A1}"/>
                  </a:ext>
                </a:extLst>
              </p:cNvPr>
              <p:cNvSpPr txBox="1"/>
              <p:nvPr/>
            </p:nvSpPr>
            <p:spPr>
              <a:xfrm>
                <a:off x="427180" y="31339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Contáctanos por WhatsApp</a:t>
                </a:r>
              </a:p>
            </p:txBody>
          </p:sp>
        </p:grpSp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39C4730D-11B6-4750-882F-540B825C2747}"/>
                </a:ext>
              </a:extLst>
            </p:cNvPr>
            <p:cNvSpPr/>
            <p:nvPr/>
          </p:nvSpPr>
          <p:spPr>
            <a:xfrm>
              <a:off x="2624443" y="8210385"/>
              <a:ext cx="4142964" cy="3028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E543F403-F445-4218-9E4F-91148EB270A7}"/>
                </a:ext>
              </a:extLst>
            </p:cNvPr>
            <p:cNvSpPr txBox="1"/>
            <p:nvPr/>
          </p:nvSpPr>
          <p:spPr>
            <a:xfrm>
              <a:off x="2725128" y="8221492"/>
              <a:ext cx="2178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i="1" dirty="0">
                  <a:solidFill>
                    <a:prstClr val="white">
                      <a:lumMod val="95000"/>
                    </a:prstClr>
                  </a:solidFill>
                </a:rPr>
                <a:t>Modelamos tu diseño a medida.</a:t>
              </a:r>
            </a:p>
          </p:txBody>
        </p:sp>
        <p:pic>
          <p:nvPicPr>
            <p:cNvPr id="60" name="Video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052" y="5761040"/>
              <a:ext cx="3924300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id="{EAF69C73-F2C2-4DFF-B5D9-E6E7CA82164D}"/>
              </a:ext>
            </a:extLst>
          </p:cNvPr>
          <p:cNvGrpSpPr/>
          <p:nvPr/>
        </p:nvGrpSpPr>
        <p:grpSpPr>
          <a:xfrm>
            <a:off x="2019015" y="-3447544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rgbClr val="ED7D31">
                      <a:lumMod val="50000"/>
                    </a:srgb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RESPUESTA"/>
          <p:cNvGrpSpPr/>
          <p:nvPr/>
        </p:nvGrpSpPr>
        <p:grpSpPr>
          <a:xfrm>
            <a:off x="-5456503" y="-4788078"/>
            <a:ext cx="2538791" cy="3834318"/>
            <a:chOff x="-5456503" y="-4788078"/>
            <a:chExt cx="2538791" cy="3834318"/>
          </a:xfrm>
        </p:grpSpPr>
        <p:sp>
          <p:nvSpPr>
            <p:cNvPr id="193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-5456503" y="-4788078"/>
              <a:ext cx="2538791" cy="3834317"/>
            </a:xfrm>
            <a:prstGeom prst="roundRect">
              <a:avLst>
                <a:gd name="adj" fmla="val 166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746" t="-1638" r="-71602"/>
              </a:stretch>
            </a:blip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1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5456503" y="-4788077"/>
              <a:ext cx="2538791" cy="3834317"/>
            </a:xfrm>
            <a:prstGeom prst="roundRect">
              <a:avLst>
                <a:gd name="adj" fmla="val 1285"/>
              </a:avLst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196" name="CuadroTexto 13">
              <a:extLst>
                <a:ext uri="{FF2B5EF4-FFF2-40B4-BE49-F238E27FC236}">
                  <a16:creationId xmlns:a16="http://schemas.microsoft.com/office/drawing/2014/main" id="{43457A13-1A68-4FCE-9FD0-926A98E9C333}"/>
                </a:ext>
              </a:extLst>
            </p:cNvPr>
            <p:cNvSpPr txBox="1"/>
            <p:nvPr/>
          </p:nvSpPr>
          <p:spPr>
            <a:xfrm>
              <a:off x="-4955107" y="-3021528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Nos pondremos en contacto </a:t>
              </a:r>
            </a:p>
            <a:p>
              <a:pPr algn="ctr"/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a la brevedad.</a:t>
              </a:r>
            </a:p>
          </p:txBody>
        </p:sp>
        <p:sp>
          <p:nvSpPr>
            <p:cNvPr id="219" name="218 Elipse"/>
            <p:cNvSpPr/>
            <p:nvPr/>
          </p:nvSpPr>
          <p:spPr>
            <a:xfrm>
              <a:off x="-4452105" y="-4396292"/>
              <a:ext cx="529995" cy="529995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20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-5446031" y="-3824333"/>
              <a:ext cx="2517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>
                  <a:solidFill>
                    <a:prstClr val="white">
                      <a:lumMod val="95000"/>
                    </a:prstClr>
                  </a:solidFill>
                </a:rPr>
                <a:t>¡¡Gracias por tu mensaje!!</a:t>
              </a:r>
            </a:p>
          </p:txBody>
        </p:sp>
        <p:grpSp>
          <p:nvGrpSpPr>
            <p:cNvPr id="5" name="button"/>
            <p:cNvGrpSpPr/>
            <p:nvPr/>
          </p:nvGrpSpPr>
          <p:grpSpPr>
            <a:xfrm>
              <a:off x="-4573202" y="-2591865"/>
              <a:ext cx="772189" cy="230832"/>
              <a:chOff x="-4959297" y="-2448392"/>
              <a:chExt cx="772189" cy="230832"/>
            </a:xfrm>
          </p:grpSpPr>
          <p:sp>
            <p:nvSpPr>
              <p:cNvPr id="222" name="Rectángulo: esquinas redondeadas 34">
                <a:extLst>
                  <a:ext uri="{FF2B5EF4-FFF2-40B4-BE49-F238E27FC236}">
                    <a16:creationId xmlns:a16="http://schemas.microsoft.com/office/drawing/2014/main" id="{9BDB20F4-3657-4BCB-86B6-9CCC3FFE0D1D}"/>
                  </a:ext>
                </a:extLst>
              </p:cNvPr>
              <p:cNvSpPr/>
              <p:nvPr/>
            </p:nvSpPr>
            <p:spPr>
              <a:xfrm>
                <a:off x="-4959297" y="-2440976"/>
                <a:ext cx="772189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CuadroTexto 33">
                <a:extLst>
                  <a:ext uri="{FF2B5EF4-FFF2-40B4-BE49-F238E27FC236}">
                    <a16:creationId xmlns:a16="http://schemas.microsoft.com/office/drawing/2014/main" id="{CE9C75F1-75DA-403E-AA1F-AA629B96E381}"/>
                  </a:ext>
                </a:extLst>
              </p:cNvPr>
              <p:cNvSpPr txBox="1"/>
              <p:nvPr/>
            </p:nvSpPr>
            <p:spPr>
              <a:xfrm>
                <a:off x="-4812211" y="-2448392"/>
                <a:ext cx="4780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Cerrar</a:t>
                </a:r>
              </a:p>
            </p:txBody>
          </p:sp>
        </p:grpSp>
        <p:cxnSp>
          <p:nvCxnSpPr>
            <p:cNvPr id="224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-5114208" y="-3078815"/>
              <a:ext cx="18542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ángulo 75">
            <a:extLst>
              <a:ext uri="{FF2B5EF4-FFF2-40B4-BE49-F238E27FC236}">
                <a16:creationId xmlns:a16="http://schemas.microsoft.com/office/drawing/2014/main" id="{0ABCCFA8-0C1D-4D94-B284-D1064E25BC0A}"/>
              </a:ext>
            </a:extLst>
          </p:cNvPr>
          <p:cNvSpPr/>
          <p:nvPr/>
        </p:nvSpPr>
        <p:spPr>
          <a:xfrm>
            <a:off x="7515225" y="-4571493"/>
            <a:ext cx="3727968" cy="74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2" name="fondo-overlay">
            <a:extLst>
              <a:ext uri="{FF2B5EF4-FFF2-40B4-BE49-F238E27FC236}">
                <a16:creationId xmlns:a16="http://schemas.microsoft.com/office/drawing/2014/main" id="{C1248FF5-9A05-4CB4-B218-48E186748245}"/>
              </a:ext>
            </a:extLst>
          </p:cNvPr>
          <p:cNvSpPr/>
          <p:nvPr/>
        </p:nvSpPr>
        <p:spPr>
          <a:xfrm>
            <a:off x="7432642" y="-4788078"/>
            <a:ext cx="3890678" cy="22840104"/>
          </a:xfrm>
          <a:prstGeom prst="roundRect">
            <a:avLst>
              <a:gd name="adj" fmla="val 7462"/>
            </a:avLst>
          </a:prstGeom>
          <a:solidFill>
            <a:schemeClr val="bg1">
              <a:lumMod val="95000"/>
              <a:alpha val="52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prstClr val="white"/>
              </a:solidFill>
            </a:endParaRP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C4806223-3FAA-45D4-B48E-0FD623D1F658}"/>
              </a:ext>
            </a:extLst>
          </p:cNvPr>
          <p:cNvGrpSpPr/>
          <p:nvPr/>
        </p:nvGrpSpPr>
        <p:grpSpPr>
          <a:xfrm>
            <a:off x="7678069" y="-4443085"/>
            <a:ext cx="2487428" cy="461665"/>
            <a:chOff x="9209475" y="-4394643"/>
            <a:chExt cx="2487428" cy="461665"/>
          </a:xfrm>
        </p:grpSpPr>
        <p:sp>
          <p:nvSpPr>
            <p:cNvPr id="198" name="35 CuadroTexto">
              <a:extLst>
                <a:ext uri="{FF2B5EF4-FFF2-40B4-BE49-F238E27FC236}">
                  <a16:creationId xmlns:a16="http://schemas.microsoft.com/office/drawing/2014/main" id="{1241317C-7711-440E-A476-D1DE7D636590}"/>
                </a:ext>
              </a:extLst>
            </p:cNvPr>
            <p:cNvSpPr txBox="1"/>
            <p:nvPr/>
          </p:nvSpPr>
          <p:spPr>
            <a:xfrm>
              <a:off x="9543749" y="-4394643"/>
              <a:ext cx="2153154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rgbClr val="F10303"/>
                  </a:solidFill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rgbClr val="263202"/>
                  </a:solidFill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202" name="51 Elipse">
              <a:extLst>
                <a:ext uri="{FF2B5EF4-FFF2-40B4-BE49-F238E27FC236}">
                  <a16:creationId xmlns:a16="http://schemas.microsoft.com/office/drawing/2014/main" id="{48C7C8B6-0D0F-4480-A4F1-36B244F40C14}"/>
                </a:ext>
              </a:extLst>
            </p:cNvPr>
            <p:cNvSpPr/>
            <p:nvPr/>
          </p:nvSpPr>
          <p:spPr>
            <a:xfrm>
              <a:off x="9209475" y="-4353732"/>
              <a:ext cx="393716" cy="39371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C2922B59-746E-4DD1-9D08-2E9B012CF99F}"/>
              </a:ext>
            </a:extLst>
          </p:cNvPr>
          <p:cNvGrpSpPr/>
          <p:nvPr/>
        </p:nvGrpSpPr>
        <p:grpSpPr>
          <a:xfrm>
            <a:off x="10549773" y="-4360093"/>
            <a:ext cx="406400" cy="280744"/>
            <a:chOff x="11454394" y="-4647485"/>
            <a:chExt cx="406400" cy="280744"/>
          </a:xfrm>
        </p:grpSpPr>
        <p:sp>
          <p:nvSpPr>
            <p:cNvPr id="71" name="Rectángulo: esquinas redondeadas 70">
              <a:extLst>
                <a:ext uri="{FF2B5EF4-FFF2-40B4-BE49-F238E27FC236}">
                  <a16:creationId xmlns:a16="http://schemas.microsoft.com/office/drawing/2014/main" id="{24E52E0B-53E4-4443-8637-B47A5A9A914A}"/>
                </a:ext>
              </a:extLst>
            </p:cNvPr>
            <p:cNvSpPr/>
            <p:nvPr/>
          </p:nvSpPr>
          <p:spPr>
            <a:xfrm>
              <a:off x="11454394" y="-4647485"/>
              <a:ext cx="406400" cy="72000"/>
            </a:xfrm>
            <a:prstGeom prst="roundRect">
              <a:avLst>
                <a:gd name="adj" fmla="val 3553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7" name="Rectángulo: esquinas redondeadas 216">
              <a:extLst>
                <a:ext uri="{FF2B5EF4-FFF2-40B4-BE49-F238E27FC236}">
                  <a16:creationId xmlns:a16="http://schemas.microsoft.com/office/drawing/2014/main" id="{0F54C96C-0E2E-468F-AB45-47D17984A772}"/>
                </a:ext>
              </a:extLst>
            </p:cNvPr>
            <p:cNvSpPr/>
            <p:nvPr/>
          </p:nvSpPr>
          <p:spPr>
            <a:xfrm>
              <a:off x="11454394" y="-4543113"/>
              <a:ext cx="406400" cy="72000"/>
            </a:xfrm>
            <a:prstGeom prst="roundRect">
              <a:avLst>
                <a:gd name="adj" fmla="val 3553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8" name="Rectángulo: esquinas redondeadas 217">
              <a:extLst>
                <a:ext uri="{FF2B5EF4-FFF2-40B4-BE49-F238E27FC236}">
                  <a16:creationId xmlns:a16="http://schemas.microsoft.com/office/drawing/2014/main" id="{E56C6C5B-E102-41D7-99D0-EEF88709C40A}"/>
                </a:ext>
              </a:extLst>
            </p:cNvPr>
            <p:cNvSpPr/>
            <p:nvPr/>
          </p:nvSpPr>
          <p:spPr>
            <a:xfrm>
              <a:off x="11454394" y="-4438741"/>
              <a:ext cx="406400" cy="72000"/>
            </a:xfrm>
            <a:prstGeom prst="roundRect">
              <a:avLst>
                <a:gd name="adj" fmla="val 3553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25" name="CuadroTexto 224">
            <a:extLst>
              <a:ext uri="{FF2B5EF4-FFF2-40B4-BE49-F238E27FC236}">
                <a16:creationId xmlns:a16="http://schemas.microsoft.com/office/drawing/2014/main" id="{432FD201-0C23-46B2-BF48-248BDDF653FF}"/>
              </a:ext>
            </a:extLst>
          </p:cNvPr>
          <p:cNvSpPr txBox="1"/>
          <p:nvPr/>
        </p:nvSpPr>
        <p:spPr>
          <a:xfrm>
            <a:off x="7574175" y="-3478925"/>
            <a:ext cx="3669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¿Tenés algún proyecto en mente?</a:t>
            </a:r>
          </a:p>
        </p:txBody>
      </p:sp>
      <p:sp>
        <p:nvSpPr>
          <p:cNvPr id="226" name="CuadroTexto 225">
            <a:extLst>
              <a:ext uri="{FF2B5EF4-FFF2-40B4-BE49-F238E27FC236}">
                <a16:creationId xmlns:a16="http://schemas.microsoft.com/office/drawing/2014/main" id="{40DD1C10-48A2-4E6F-9AC6-79B7B2D71F49}"/>
              </a:ext>
            </a:extLst>
          </p:cNvPr>
          <p:cNvSpPr txBox="1"/>
          <p:nvPr/>
        </p:nvSpPr>
        <p:spPr>
          <a:xfrm>
            <a:off x="7574175" y="-3054975"/>
            <a:ext cx="331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Los muebles a medida son piezas únicas creadas para un interior en concreto. Al encajarse en el espacio a la perfección, le aportan personalidad, lo hacen singular y único y pasan a convertirse en elementos de la arquitectura.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042BCB2E-363E-4550-8F99-5AE87C76AB45}"/>
              </a:ext>
            </a:extLst>
          </p:cNvPr>
          <p:cNvGrpSpPr/>
          <p:nvPr/>
        </p:nvGrpSpPr>
        <p:grpSpPr>
          <a:xfrm>
            <a:off x="7670750" y="-2332444"/>
            <a:ext cx="1506307" cy="263524"/>
            <a:chOff x="8012343" y="-1916156"/>
            <a:chExt cx="1506307" cy="263524"/>
          </a:xfrm>
        </p:grpSpPr>
        <p:sp>
          <p:nvSpPr>
            <p:cNvPr id="228" name="CuadroTexto 227">
              <a:extLst>
                <a:ext uri="{FF2B5EF4-FFF2-40B4-BE49-F238E27FC236}">
                  <a16:creationId xmlns:a16="http://schemas.microsoft.com/office/drawing/2014/main" id="{93C318BE-B6A6-4153-A8DD-F31361D25C10}"/>
                </a:ext>
              </a:extLst>
            </p:cNvPr>
            <p:cNvSpPr txBox="1"/>
            <p:nvPr/>
          </p:nvSpPr>
          <p:spPr>
            <a:xfrm>
              <a:off x="8022440" y="-1912088"/>
              <a:ext cx="1486113" cy="255389"/>
            </a:xfrm>
            <a:prstGeom prst="roundRect">
              <a:avLst>
                <a:gd name="adj" fmla="val 27856"/>
              </a:avLst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900" dirty="0"/>
                <a:t>Contáctanos por WhatsApp</a:t>
              </a:r>
            </a:p>
          </p:txBody>
        </p:sp>
        <p:sp>
          <p:nvSpPr>
            <p:cNvPr id="73" name="Rectángulo: esquinas redondeadas 72">
              <a:extLst>
                <a:ext uri="{FF2B5EF4-FFF2-40B4-BE49-F238E27FC236}">
                  <a16:creationId xmlns:a16="http://schemas.microsoft.com/office/drawing/2014/main" id="{105ECC88-A2FC-49AA-9356-59A41C53DE31}"/>
                </a:ext>
              </a:extLst>
            </p:cNvPr>
            <p:cNvSpPr/>
            <p:nvPr/>
          </p:nvSpPr>
          <p:spPr>
            <a:xfrm>
              <a:off x="8012343" y="-1916156"/>
              <a:ext cx="1506307" cy="263524"/>
            </a:xfrm>
            <a:prstGeom prst="roundRect">
              <a:avLst>
                <a:gd name="adj" fmla="val 23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03F398A7-CEC1-4802-83F2-2D53FAC13CE2}"/>
              </a:ext>
            </a:extLst>
          </p:cNvPr>
          <p:cNvSpPr/>
          <p:nvPr/>
        </p:nvSpPr>
        <p:spPr>
          <a:xfrm>
            <a:off x="7558931" y="-1578581"/>
            <a:ext cx="3637771" cy="357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grpSp>
        <p:nvGrpSpPr>
          <p:cNvPr id="239" name="card">
            <a:extLst>
              <a:ext uri="{FF2B5EF4-FFF2-40B4-BE49-F238E27FC236}">
                <a16:creationId xmlns:a16="http://schemas.microsoft.com/office/drawing/2014/main" id="{7579777B-2CA7-4F77-A451-8C65B8C8125B}"/>
              </a:ext>
            </a:extLst>
          </p:cNvPr>
          <p:cNvGrpSpPr/>
          <p:nvPr/>
        </p:nvGrpSpPr>
        <p:grpSpPr>
          <a:xfrm>
            <a:off x="7675190" y="-513677"/>
            <a:ext cx="1526394" cy="2272624"/>
            <a:chOff x="203393" y="4593549"/>
            <a:chExt cx="1526394" cy="2272624"/>
          </a:xfrm>
        </p:grpSpPr>
        <p:sp>
          <p:nvSpPr>
            <p:cNvPr id="280" name="Rectángulo: esquinas redondeadas 279">
              <a:extLst>
                <a:ext uri="{FF2B5EF4-FFF2-40B4-BE49-F238E27FC236}">
                  <a16:creationId xmlns:a16="http://schemas.microsoft.com/office/drawing/2014/main" id="{466AD292-6C0A-4CD4-B484-9B76F5029B2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81" name="CuadroTexto 280">
              <a:extLst>
                <a:ext uri="{FF2B5EF4-FFF2-40B4-BE49-F238E27FC236}">
                  <a16:creationId xmlns:a16="http://schemas.microsoft.com/office/drawing/2014/main" id="{29E5E939-3C48-45B5-8B57-83AAA6C19B23}"/>
                </a:ext>
              </a:extLst>
            </p:cNvPr>
            <p:cNvSpPr txBox="1"/>
            <p:nvPr/>
          </p:nvSpPr>
          <p:spPr>
            <a:xfrm>
              <a:off x="594556" y="5774659"/>
              <a:ext cx="7393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Botiquines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2" name="Rectángulo: esquinas superiores redondeadas 281">
              <a:extLst>
                <a:ext uri="{FF2B5EF4-FFF2-40B4-BE49-F238E27FC236}">
                  <a16:creationId xmlns:a16="http://schemas.microsoft.com/office/drawing/2014/main" id="{ADEEB539-EF32-45BE-97FA-224C838700C7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90" t="-78950" r="-16722" b="-5918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83" name="CuadroTexto 282">
              <a:extLst>
                <a:ext uri="{FF2B5EF4-FFF2-40B4-BE49-F238E27FC236}">
                  <a16:creationId xmlns:a16="http://schemas.microsoft.com/office/drawing/2014/main" id="{DCD8CD50-169D-435C-9D07-2129F26830C7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84" name="button">
              <a:extLst>
                <a:ext uri="{FF2B5EF4-FFF2-40B4-BE49-F238E27FC236}">
                  <a16:creationId xmlns:a16="http://schemas.microsoft.com/office/drawing/2014/main" id="{445D4361-DA5F-4CC3-91A3-5955CE7FA303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85" name="Rectángulo: esquinas redondeadas 284">
                <a:extLst>
                  <a:ext uri="{FF2B5EF4-FFF2-40B4-BE49-F238E27FC236}">
                    <a16:creationId xmlns:a16="http://schemas.microsoft.com/office/drawing/2014/main" id="{9D634741-0E23-4F57-A17E-599729E146BC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86" name="CuadroTexto 285">
                <a:extLst>
                  <a:ext uri="{FF2B5EF4-FFF2-40B4-BE49-F238E27FC236}">
                    <a16:creationId xmlns:a16="http://schemas.microsoft.com/office/drawing/2014/main" id="{F0A2D0B5-EE69-4DB5-AA74-F7AA77F9B86B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87" name="Imagen 286">
                <a:extLst>
                  <a:ext uri="{FF2B5EF4-FFF2-40B4-BE49-F238E27FC236}">
                    <a16:creationId xmlns:a16="http://schemas.microsoft.com/office/drawing/2014/main" id="{A2A171E6-D991-4D77-B64A-940D69282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41" name="Titulo">
            <a:extLst>
              <a:ext uri="{FF2B5EF4-FFF2-40B4-BE49-F238E27FC236}">
                <a16:creationId xmlns:a16="http://schemas.microsoft.com/office/drawing/2014/main" id="{682F9243-BAD8-4A50-9E28-29E9993EF69E}"/>
              </a:ext>
            </a:extLst>
          </p:cNvPr>
          <p:cNvSpPr txBox="1"/>
          <p:nvPr/>
        </p:nvSpPr>
        <p:spPr>
          <a:xfrm>
            <a:off x="7990766" y="-1515044"/>
            <a:ext cx="265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rgbClr val="ED7D31">
                    <a:lumMod val="50000"/>
                  </a:srgbClr>
                </a:solidFill>
              </a:rPr>
              <a:t>¡¡Mirá nuestros nuevos muebles!!</a:t>
            </a:r>
          </a:p>
        </p:txBody>
      </p:sp>
      <p:cxnSp>
        <p:nvCxnSpPr>
          <p:cNvPr id="242" name="Conector recto 241">
            <a:extLst>
              <a:ext uri="{FF2B5EF4-FFF2-40B4-BE49-F238E27FC236}">
                <a16:creationId xmlns:a16="http://schemas.microsoft.com/office/drawing/2014/main" id="{DB0D15EF-D64F-4E49-A840-591296057D35}"/>
              </a:ext>
            </a:extLst>
          </p:cNvPr>
          <p:cNvCxnSpPr>
            <a:cxnSpLocks/>
          </p:cNvCxnSpPr>
          <p:nvPr/>
        </p:nvCxnSpPr>
        <p:spPr>
          <a:xfrm>
            <a:off x="7623125" y="-1207267"/>
            <a:ext cx="3423836" cy="16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3" name="card">
            <a:extLst>
              <a:ext uri="{FF2B5EF4-FFF2-40B4-BE49-F238E27FC236}">
                <a16:creationId xmlns:a16="http://schemas.microsoft.com/office/drawing/2014/main" id="{B6435030-38EA-45DA-BCBF-401745A15FD7}"/>
              </a:ext>
            </a:extLst>
          </p:cNvPr>
          <p:cNvGrpSpPr/>
          <p:nvPr/>
        </p:nvGrpSpPr>
        <p:grpSpPr>
          <a:xfrm>
            <a:off x="-5038664" y="551200"/>
            <a:ext cx="1526394" cy="2272624"/>
            <a:chOff x="203393" y="4593549"/>
            <a:chExt cx="1526394" cy="2272624"/>
          </a:xfrm>
        </p:grpSpPr>
        <p:sp>
          <p:nvSpPr>
            <p:cNvPr id="272" name="Rectángulo: esquinas redondeadas 271">
              <a:extLst>
                <a:ext uri="{FF2B5EF4-FFF2-40B4-BE49-F238E27FC236}">
                  <a16:creationId xmlns:a16="http://schemas.microsoft.com/office/drawing/2014/main" id="{48BD2B09-8276-472F-83F5-A49C3189509F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73" name="CuadroTexto 272">
              <a:extLst>
                <a:ext uri="{FF2B5EF4-FFF2-40B4-BE49-F238E27FC236}">
                  <a16:creationId xmlns:a16="http://schemas.microsoft.com/office/drawing/2014/main" id="{D0902862-85F8-4806-8ECA-FD4942C00A3E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Ventanas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4" name="Rectángulo: esquinas superiores redondeadas 273">
              <a:extLst>
                <a:ext uri="{FF2B5EF4-FFF2-40B4-BE49-F238E27FC236}">
                  <a16:creationId xmlns:a16="http://schemas.microsoft.com/office/drawing/2014/main" id="{4BEA6B7A-03E9-4F27-A409-2B3F925CE10D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75" name="CuadroTexto 274">
              <a:extLst>
                <a:ext uri="{FF2B5EF4-FFF2-40B4-BE49-F238E27FC236}">
                  <a16:creationId xmlns:a16="http://schemas.microsoft.com/office/drawing/2014/main" id="{91B105C4-D0AF-4B0F-87B7-B059AC0850B4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76" name="button">
              <a:extLst>
                <a:ext uri="{FF2B5EF4-FFF2-40B4-BE49-F238E27FC236}">
                  <a16:creationId xmlns:a16="http://schemas.microsoft.com/office/drawing/2014/main" id="{EA2FD12D-ED90-4225-B65E-11D9411A2EFB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77" name="Rectángulo: esquinas redondeadas 276">
                <a:extLst>
                  <a:ext uri="{FF2B5EF4-FFF2-40B4-BE49-F238E27FC236}">
                    <a16:creationId xmlns:a16="http://schemas.microsoft.com/office/drawing/2014/main" id="{93B47314-1C14-439A-B1C0-A51C6AC5190B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78" name="CuadroTexto 277">
                <a:extLst>
                  <a:ext uri="{FF2B5EF4-FFF2-40B4-BE49-F238E27FC236}">
                    <a16:creationId xmlns:a16="http://schemas.microsoft.com/office/drawing/2014/main" id="{66EC9142-0BA5-46D5-BB26-837AF18EDE3B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79" name="Imagen 278">
                <a:extLst>
                  <a:ext uri="{FF2B5EF4-FFF2-40B4-BE49-F238E27FC236}">
                    <a16:creationId xmlns:a16="http://schemas.microsoft.com/office/drawing/2014/main" id="{C271EF08-2438-4286-85BD-1C78ED000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44" name="card">
            <a:extLst>
              <a:ext uri="{FF2B5EF4-FFF2-40B4-BE49-F238E27FC236}">
                <a16:creationId xmlns:a16="http://schemas.microsoft.com/office/drawing/2014/main" id="{0B9E0931-CA8D-4FB0-89DC-04EB5DFF2348}"/>
              </a:ext>
            </a:extLst>
          </p:cNvPr>
          <p:cNvGrpSpPr/>
          <p:nvPr/>
        </p:nvGrpSpPr>
        <p:grpSpPr>
          <a:xfrm>
            <a:off x="-3382821" y="551200"/>
            <a:ext cx="1526394" cy="2272624"/>
            <a:chOff x="203393" y="4593549"/>
            <a:chExt cx="1526394" cy="2272624"/>
          </a:xfrm>
        </p:grpSpPr>
        <p:sp>
          <p:nvSpPr>
            <p:cNvPr id="264" name="Rectángulo: esquinas redondeadas 263">
              <a:extLst>
                <a:ext uri="{FF2B5EF4-FFF2-40B4-BE49-F238E27FC236}">
                  <a16:creationId xmlns:a16="http://schemas.microsoft.com/office/drawing/2014/main" id="{C426EE1A-9E5D-4F95-B1DE-C0A0439C4887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65" name="CuadroTexto 264">
              <a:extLst>
                <a:ext uri="{FF2B5EF4-FFF2-40B4-BE49-F238E27FC236}">
                  <a16:creationId xmlns:a16="http://schemas.microsoft.com/office/drawing/2014/main" id="{FB1CAB3F-8494-45FB-8204-A04EF63BFBBE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Cocina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6" name="Rectángulo: esquinas superiores redondeadas 265">
              <a:extLst>
                <a:ext uri="{FF2B5EF4-FFF2-40B4-BE49-F238E27FC236}">
                  <a16:creationId xmlns:a16="http://schemas.microsoft.com/office/drawing/2014/main" id="{7E624639-80EC-4F49-87D2-AF8CB951276F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67" name="CuadroTexto 266">
              <a:extLst>
                <a:ext uri="{FF2B5EF4-FFF2-40B4-BE49-F238E27FC236}">
                  <a16:creationId xmlns:a16="http://schemas.microsoft.com/office/drawing/2014/main" id="{01D510E0-3952-4FFC-B63A-AE767939060F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68" name="button">
              <a:extLst>
                <a:ext uri="{FF2B5EF4-FFF2-40B4-BE49-F238E27FC236}">
                  <a16:creationId xmlns:a16="http://schemas.microsoft.com/office/drawing/2014/main" id="{717E0C4C-D7C4-4B6F-A114-F4152D153724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9" name="Rectángulo: esquinas redondeadas 268">
                <a:extLst>
                  <a:ext uri="{FF2B5EF4-FFF2-40B4-BE49-F238E27FC236}">
                    <a16:creationId xmlns:a16="http://schemas.microsoft.com/office/drawing/2014/main" id="{8E19C1D0-0CD9-494C-A5A6-81F9E5323A16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CuadroTexto 269">
                <a:extLst>
                  <a:ext uri="{FF2B5EF4-FFF2-40B4-BE49-F238E27FC236}">
                    <a16:creationId xmlns:a16="http://schemas.microsoft.com/office/drawing/2014/main" id="{5784A683-6CED-4BD6-8B80-56B12B9B7EF9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71" name="Imagen 270">
                <a:extLst>
                  <a:ext uri="{FF2B5EF4-FFF2-40B4-BE49-F238E27FC236}">
                    <a16:creationId xmlns:a16="http://schemas.microsoft.com/office/drawing/2014/main" id="{C6F8C0C7-69F2-463D-979A-8762B463C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45" name="card">
            <a:extLst>
              <a:ext uri="{FF2B5EF4-FFF2-40B4-BE49-F238E27FC236}">
                <a16:creationId xmlns:a16="http://schemas.microsoft.com/office/drawing/2014/main" id="{FEDFBEAA-0E7D-4A02-AF92-C0E9B291A14D}"/>
              </a:ext>
            </a:extLst>
          </p:cNvPr>
          <p:cNvGrpSpPr/>
          <p:nvPr/>
        </p:nvGrpSpPr>
        <p:grpSpPr>
          <a:xfrm>
            <a:off x="9471483" y="-513677"/>
            <a:ext cx="1526394" cy="2272624"/>
            <a:chOff x="203393" y="4593549"/>
            <a:chExt cx="1526394" cy="2272624"/>
          </a:xfrm>
        </p:grpSpPr>
        <p:sp>
          <p:nvSpPr>
            <p:cNvPr id="256" name="Rectángulo: esquinas redondeadas 255">
              <a:extLst>
                <a:ext uri="{FF2B5EF4-FFF2-40B4-BE49-F238E27FC236}">
                  <a16:creationId xmlns:a16="http://schemas.microsoft.com/office/drawing/2014/main" id="{ECD28492-3904-4765-A665-D85E00435513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57" name="CuadroTexto 256">
              <a:extLst>
                <a:ext uri="{FF2B5EF4-FFF2-40B4-BE49-F238E27FC236}">
                  <a16:creationId xmlns:a16="http://schemas.microsoft.com/office/drawing/2014/main" id="{9EED387C-3D24-4F49-9527-3F7F15914049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Puertas</a:t>
              </a:r>
              <a:endParaRPr lang="es-AR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8" name="Rectángulo: esquinas superiores redondeadas 257">
              <a:extLst>
                <a:ext uri="{FF2B5EF4-FFF2-40B4-BE49-F238E27FC236}">
                  <a16:creationId xmlns:a16="http://schemas.microsoft.com/office/drawing/2014/main" id="{7828DF23-A5C9-4A2D-A6E6-7A04E824A743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259" name="CuadroTexto 258">
              <a:extLst>
                <a:ext uri="{FF2B5EF4-FFF2-40B4-BE49-F238E27FC236}">
                  <a16:creationId xmlns:a16="http://schemas.microsoft.com/office/drawing/2014/main" id="{88B11D80-042A-4B65-8DA8-BED91040DAC6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prstClr val="black"/>
                  </a:solidFill>
                </a:rPr>
                <a:t>Los muebles a medida son piezas únicas creadas para un interior en concreto. </a:t>
              </a:r>
            </a:p>
          </p:txBody>
        </p:sp>
        <p:grpSp>
          <p:nvGrpSpPr>
            <p:cNvPr id="260" name="button">
              <a:extLst>
                <a:ext uri="{FF2B5EF4-FFF2-40B4-BE49-F238E27FC236}">
                  <a16:creationId xmlns:a16="http://schemas.microsoft.com/office/drawing/2014/main" id="{E8BC97A2-19C9-49B5-AC28-96047F74AE55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1" name="Rectángulo: esquinas redondeadas 260">
                <a:extLst>
                  <a:ext uri="{FF2B5EF4-FFF2-40B4-BE49-F238E27FC236}">
                    <a16:creationId xmlns:a16="http://schemas.microsoft.com/office/drawing/2014/main" id="{83FAD9EE-1663-4637-BDE9-F9CA18FD26E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CuadroTexto 261">
                <a:extLst>
                  <a:ext uri="{FF2B5EF4-FFF2-40B4-BE49-F238E27FC236}">
                    <a16:creationId xmlns:a16="http://schemas.microsoft.com/office/drawing/2014/main" id="{C9348EAB-BB38-4DCD-A689-94C6B0603FF9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Ver más.</a:t>
                </a:r>
              </a:p>
            </p:txBody>
          </p:sp>
          <p:pic>
            <p:nvPicPr>
              <p:cNvPr id="263" name="Imagen 262">
                <a:extLst>
                  <a:ext uri="{FF2B5EF4-FFF2-40B4-BE49-F238E27FC236}">
                    <a16:creationId xmlns:a16="http://schemas.microsoft.com/office/drawing/2014/main" id="{12D0B261-0CB7-469A-A73B-E06D38EAF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46" name="Titulo">
            <a:extLst>
              <a:ext uri="{FF2B5EF4-FFF2-40B4-BE49-F238E27FC236}">
                <a16:creationId xmlns:a16="http://schemas.microsoft.com/office/drawing/2014/main" id="{03FFF23F-5F09-4B00-9763-7E437A249932}"/>
              </a:ext>
            </a:extLst>
          </p:cNvPr>
          <p:cNvSpPr txBox="1"/>
          <p:nvPr/>
        </p:nvSpPr>
        <p:spPr>
          <a:xfrm>
            <a:off x="7630444" y="-1109824"/>
            <a:ext cx="342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00" dirty="0">
                <a:solidFill>
                  <a:srgbClr val="E7E6E6">
                    <a:lumMod val="50000"/>
                  </a:srgb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247" name="badge">
            <a:extLst>
              <a:ext uri="{FF2B5EF4-FFF2-40B4-BE49-F238E27FC236}">
                <a16:creationId xmlns:a16="http://schemas.microsoft.com/office/drawing/2014/main" id="{C8BA5C50-EDE8-4B44-A88F-66059C02FACB}"/>
              </a:ext>
            </a:extLst>
          </p:cNvPr>
          <p:cNvGrpSpPr/>
          <p:nvPr/>
        </p:nvGrpSpPr>
        <p:grpSpPr>
          <a:xfrm>
            <a:off x="7694240" y="446838"/>
            <a:ext cx="421910" cy="200055"/>
            <a:chOff x="107377" y="5756625"/>
            <a:chExt cx="421910" cy="200055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287022C4-B5ED-456A-BDF8-20A543D85210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>
                <a:solidFill>
                  <a:prstClr val="white"/>
                </a:solidFill>
              </a:endParaRPr>
            </a:p>
          </p:txBody>
        </p:sp>
        <p:sp>
          <p:nvSpPr>
            <p:cNvPr id="255" name="CuadroTexto 254">
              <a:extLst>
                <a:ext uri="{FF2B5EF4-FFF2-40B4-BE49-F238E27FC236}">
                  <a16:creationId xmlns:a16="http://schemas.microsoft.com/office/drawing/2014/main" id="{752D2905-D634-4B1F-A59B-100CEF44575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prstClr val="white">
                      <a:lumMod val="95000"/>
                    </a:prstClr>
                  </a:solidFill>
                </a:rPr>
                <a:t>Nuevo</a:t>
              </a:r>
              <a:endParaRPr lang="es-AR" sz="8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grpSp>
        <p:nvGrpSpPr>
          <p:cNvPr id="248" name="badge">
            <a:extLst>
              <a:ext uri="{FF2B5EF4-FFF2-40B4-BE49-F238E27FC236}">
                <a16:creationId xmlns:a16="http://schemas.microsoft.com/office/drawing/2014/main" id="{CA189518-84CA-41B3-BC54-AEF01B785D4C}"/>
              </a:ext>
            </a:extLst>
          </p:cNvPr>
          <p:cNvGrpSpPr/>
          <p:nvPr/>
        </p:nvGrpSpPr>
        <p:grpSpPr>
          <a:xfrm>
            <a:off x="9500162" y="443617"/>
            <a:ext cx="421910" cy="200055"/>
            <a:chOff x="107377" y="5756625"/>
            <a:chExt cx="421910" cy="200055"/>
          </a:xfrm>
        </p:grpSpPr>
        <p:sp>
          <p:nvSpPr>
            <p:cNvPr id="252" name="Rectángulo: esquinas redondeadas 251">
              <a:extLst>
                <a:ext uri="{FF2B5EF4-FFF2-40B4-BE49-F238E27FC236}">
                  <a16:creationId xmlns:a16="http://schemas.microsoft.com/office/drawing/2014/main" id="{5C149319-9452-4156-842F-19A59B7F16D2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>
                <a:solidFill>
                  <a:prstClr val="white"/>
                </a:solidFill>
              </a:endParaRPr>
            </a:p>
          </p:txBody>
        </p:sp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086298D0-BC91-4CA3-848C-88F58EE053A8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prstClr val="white">
                      <a:lumMod val="95000"/>
                    </a:prstClr>
                  </a:solidFill>
                </a:rPr>
                <a:t>Nuevo</a:t>
              </a:r>
              <a:endParaRPr lang="es-AR" sz="8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249" name="Elipse 248">
            <a:extLst>
              <a:ext uri="{FF2B5EF4-FFF2-40B4-BE49-F238E27FC236}">
                <a16:creationId xmlns:a16="http://schemas.microsoft.com/office/drawing/2014/main" id="{E1807441-DD09-4287-9D36-A767A08BB043}"/>
              </a:ext>
            </a:extLst>
          </p:cNvPr>
          <p:cNvSpPr/>
          <p:nvPr/>
        </p:nvSpPr>
        <p:spPr>
          <a:xfrm>
            <a:off x="-3575939" y="2967034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250" name="Elipse 249">
            <a:extLst>
              <a:ext uri="{FF2B5EF4-FFF2-40B4-BE49-F238E27FC236}">
                <a16:creationId xmlns:a16="http://schemas.microsoft.com/office/drawing/2014/main" id="{45E7AE4C-9CD5-4839-852E-77619DA7E17C}"/>
              </a:ext>
            </a:extLst>
          </p:cNvPr>
          <p:cNvSpPr/>
          <p:nvPr/>
        </p:nvSpPr>
        <p:spPr>
          <a:xfrm>
            <a:off x="-3480907" y="2966781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251" name="Elipse 250">
            <a:extLst>
              <a:ext uri="{FF2B5EF4-FFF2-40B4-BE49-F238E27FC236}">
                <a16:creationId xmlns:a16="http://schemas.microsoft.com/office/drawing/2014/main" id="{746871BA-6EC5-4771-A944-EB8C26DB734B}"/>
              </a:ext>
            </a:extLst>
          </p:cNvPr>
          <p:cNvSpPr/>
          <p:nvPr/>
        </p:nvSpPr>
        <p:spPr>
          <a:xfrm>
            <a:off x="-3382821" y="2966908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3F780245-AE17-4256-8D5E-C13550D1C781}"/>
              </a:ext>
            </a:extLst>
          </p:cNvPr>
          <p:cNvSpPr/>
          <p:nvPr/>
        </p:nvSpPr>
        <p:spPr>
          <a:xfrm>
            <a:off x="9244010" y="-1876999"/>
            <a:ext cx="72996" cy="729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Elipse 287">
            <a:extLst>
              <a:ext uri="{FF2B5EF4-FFF2-40B4-BE49-F238E27FC236}">
                <a16:creationId xmlns:a16="http://schemas.microsoft.com/office/drawing/2014/main" id="{C8B25D22-5F5D-40E5-BB90-2306A899073D}"/>
              </a:ext>
            </a:extLst>
          </p:cNvPr>
          <p:cNvSpPr/>
          <p:nvPr/>
        </p:nvSpPr>
        <p:spPr>
          <a:xfrm>
            <a:off x="9396410" y="-1876999"/>
            <a:ext cx="72996" cy="729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Elipse 288">
            <a:extLst>
              <a:ext uri="{FF2B5EF4-FFF2-40B4-BE49-F238E27FC236}">
                <a16:creationId xmlns:a16="http://schemas.microsoft.com/office/drawing/2014/main" id="{A11A787A-F747-4428-A326-FCAE2B8D9C8E}"/>
              </a:ext>
            </a:extLst>
          </p:cNvPr>
          <p:cNvSpPr/>
          <p:nvPr/>
        </p:nvSpPr>
        <p:spPr>
          <a:xfrm>
            <a:off x="9548810" y="-1876999"/>
            <a:ext cx="72996" cy="729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1" name="Rectángulo 15">
            <a:extLst>
              <a:ext uri="{FF2B5EF4-FFF2-40B4-BE49-F238E27FC236}">
                <a16:creationId xmlns:a16="http://schemas.microsoft.com/office/drawing/2014/main" id="{4A1CF4B5-0F93-4F37-BB85-07A470A4DFF0}"/>
              </a:ext>
            </a:extLst>
          </p:cNvPr>
          <p:cNvSpPr/>
          <p:nvPr/>
        </p:nvSpPr>
        <p:spPr>
          <a:xfrm>
            <a:off x="7515225" y="6843023"/>
            <a:ext cx="3706591" cy="10943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prstClr val="white"/>
              </a:solidFill>
            </a:endParaRPr>
          </a:p>
        </p:txBody>
      </p:sp>
      <p:cxnSp>
        <p:nvCxnSpPr>
          <p:cNvPr id="292" name="58 Conector recto">
            <a:extLst>
              <a:ext uri="{FF2B5EF4-FFF2-40B4-BE49-F238E27FC236}">
                <a16:creationId xmlns:a16="http://schemas.microsoft.com/office/drawing/2014/main" id="{8BE41C51-69AA-46E8-A138-9CE8E5CC316A}"/>
              </a:ext>
            </a:extLst>
          </p:cNvPr>
          <p:cNvCxnSpPr/>
          <p:nvPr/>
        </p:nvCxnSpPr>
        <p:spPr>
          <a:xfrm>
            <a:off x="-6835410" y="5385650"/>
            <a:ext cx="6686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o 88">
            <a:extLst>
              <a:ext uri="{FF2B5EF4-FFF2-40B4-BE49-F238E27FC236}">
                <a16:creationId xmlns:a16="http://schemas.microsoft.com/office/drawing/2014/main" id="{E228702E-0CA4-4873-AA20-EA8BCC5A5C9D}"/>
              </a:ext>
            </a:extLst>
          </p:cNvPr>
          <p:cNvGrpSpPr/>
          <p:nvPr/>
        </p:nvGrpSpPr>
        <p:grpSpPr>
          <a:xfrm>
            <a:off x="7724362" y="10590520"/>
            <a:ext cx="2135535" cy="2957368"/>
            <a:chOff x="-6735682" y="5128648"/>
            <a:chExt cx="2135535" cy="2957368"/>
          </a:xfrm>
        </p:grpSpPr>
        <p:sp>
          <p:nvSpPr>
            <p:cNvPr id="294" name="CuadroTexto 13">
              <a:extLst>
                <a:ext uri="{FF2B5EF4-FFF2-40B4-BE49-F238E27FC236}">
                  <a16:creationId xmlns:a16="http://schemas.microsoft.com/office/drawing/2014/main" id="{753E6C24-A8F3-42AD-AA0D-296B41BB54F0}"/>
                </a:ext>
              </a:extLst>
            </p:cNvPr>
            <p:cNvSpPr txBox="1"/>
            <p:nvPr/>
          </p:nvSpPr>
          <p:spPr>
            <a:xfrm>
              <a:off x="-6735682" y="5128648"/>
              <a:ext cx="13436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100" dirty="0">
                  <a:solidFill>
                    <a:prstClr val="white">
                      <a:lumMod val="95000"/>
                    </a:prstClr>
                  </a:solidFill>
                </a:rPr>
                <a:t>Carpintería Horarios</a:t>
              </a:r>
            </a:p>
          </p:txBody>
        </p:sp>
        <p:sp>
          <p:nvSpPr>
            <p:cNvPr id="295" name="CuadroTexto 32">
              <a:extLst>
                <a:ext uri="{FF2B5EF4-FFF2-40B4-BE49-F238E27FC236}">
                  <a16:creationId xmlns:a16="http://schemas.microsoft.com/office/drawing/2014/main" id="{405C540F-A09E-41AF-B41D-599B9E3C59C9}"/>
                </a:ext>
              </a:extLst>
            </p:cNvPr>
            <p:cNvSpPr txBox="1"/>
            <p:nvPr/>
          </p:nvSpPr>
          <p:spPr>
            <a:xfrm>
              <a:off x="-6730373" y="5552201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296" name="CuadroTexto 32">
              <a:extLst>
                <a:ext uri="{FF2B5EF4-FFF2-40B4-BE49-F238E27FC236}">
                  <a16:creationId xmlns:a16="http://schemas.microsoft.com/office/drawing/2014/main" id="{D135D966-A6D3-4F79-A839-6E687B85EC32}"/>
                </a:ext>
              </a:extLst>
            </p:cNvPr>
            <p:cNvSpPr txBox="1"/>
            <p:nvPr/>
          </p:nvSpPr>
          <p:spPr>
            <a:xfrm>
              <a:off x="-6735682" y="6147024"/>
              <a:ext cx="19024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Lunes: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Martes: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Miércoles: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Jueves: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r>
                <a:rPr lang="es-AR" sz="1000" dirty="0">
                  <a:solidFill>
                    <a:prstClr val="white">
                      <a:lumMod val="95000"/>
                    </a:prstClr>
                  </a:solidFill>
                </a:rPr>
                <a:t>Viernes: 10 a 18hs</a:t>
              </a: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  <a:p>
              <a:endParaRPr lang="es-AR" sz="1000" dirty="0">
                <a:solidFill>
                  <a:prstClr val="white">
                    <a:lumMod val="95000"/>
                  </a:prstClr>
                </a:solidFill>
              </a:endParaRPr>
            </a:p>
          </p:txBody>
        </p:sp>
        <p:pic>
          <p:nvPicPr>
            <p:cNvPr id="303" name="Imagen 302">
              <a:extLst>
                <a:ext uri="{FF2B5EF4-FFF2-40B4-BE49-F238E27FC236}">
                  <a16:creationId xmlns:a16="http://schemas.microsoft.com/office/drawing/2014/main" id="{9652616D-162C-4E36-A823-685BE149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-6651794" y="7695441"/>
              <a:ext cx="252000" cy="252000"/>
            </a:xfrm>
            <a:prstGeom prst="rect">
              <a:avLst/>
            </a:prstGeom>
          </p:spPr>
        </p:pic>
        <p:sp>
          <p:nvSpPr>
            <p:cNvPr id="304" name="CuadroTexto 13">
              <a:extLst>
                <a:ext uri="{FF2B5EF4-FFF2-40B4-BE49-F238E27FC236}">
                  <a16:creationId xmlns:a16="http://schemas.microsoft.com/office/drawing/2014/main" id="{34893AB3-DDCA-4830-A475-302278FC4EF5}"/>
                </a:ext>
              </a:extLst>
            </p:cNvPr>
            <p:cNvSpPr txBox="1"/>
            <p:nvPr/>
          </p:nvSpPr>
          <p:spPr>
            <a:xfrm>
              <a:off x="-6439112" y="7694483"/>
              <a:ext cx="18389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50" dirty="0">
                  <a:solidFill>
                    <a:prstClr val="white">
                      <a:lumMod val="95000"/>
                    </a:prstClr>
                  </a:solidFill>
                </a:rPr>
                <a:t>Email: consultas@anaron.com</a:t>
              </a:r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25D5CDA3-A541-4941-8247-48D90DC53A95}"/>
              </a:ext>
            </a:extLst>
          </p:cNvPr>
          <p:cNvGrpSpPr/>
          <p:nvPr/>
        </p:nvGrpSpPr>
        <p:grpSpPr>
          <a:xfrm>
            <a:off x="7724362" y="7191952"/>
            <a:ext cx="1733167" cy="2827968"/>
            <a:chOff x="-2180756" y="5111357"/>
            <a:chExt cx="1733167" cy="2827968"/>
          </a:xfrm>
        </p:grpSpPr>
        <p:sp>
          <p:nvSpPr>
            <p:cNvPr id="293" name="CuadroTexto 13">
              <a:extLst>
                <a:ext uri="{FF2B5EF4-FFF2-40B4-BE49-F238E27FC236}">
                  <a16:creationId xmlns:a16="http://schemas.microsoft.com/office/drawing/2014/main" id="{12CD111F-6243-48D3-9AA6-43443850BEC6}"/>
                </a:ext>
              </a:extLst>
            </p:cNvPr>
            <p:cNvSpPr txBox="1"/>
            <p:nvPr/>
          </p:nvSpPr>
          <p:spPr>
            <a:xfrm>
              <a:off x="-2180756" y="5111357"/>
              <a:ext cx="1733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100" dirty="0">
                  <a:solidFill>
                    <a:prstClr val="white">
                      <a:lumMod val="95000"/>
                    </a:prstClr>
                  </a:solidFill>
                </a:rPr>
                <a:t>Seguinos en Redes Sociales</a:t>
              </a:r>
            </a:p>
          </p:txBody>
        </p:sp>
        <p:pic>
          <p:nvPicPr>
            <p:cNvPr id="297" name="Picture 3" descr="C:\Users\Martin\AppData\Local\Microsoft\Windows\INetCache\IE\Z791B8QY\77102-whatsapp-computer-call-telephone-icons-png-image-high-quality[1].png">
              <a:extLst>
                <a:ext uri="{FF2B5EF4-FFF2-40B4-BE49-F238E27FC236}">
                  <a16:creationId xmlns:a16="http://schemas.microsoft.com/office/drawing/2014/main" id="{4AAB8CDB-C546-4117-9FF7-09ED72AF9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85685" y="5555378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8" name="CuadroTexto 13">
              <a:extLst>
                <a:ext uri="{FF2B5EF4-FFF2-40B4-BE49-F238E27FC236}">
                  <a16:creationId xmlns:a16="http://schemas.microsoft.com/office/drawing/2014/main" id="{232E7C97-00C8-4C62-B7B9-8DE802C573AC}"/>
                </a:ext>
              </a:extLst>
            </p:cNvPr>
            <p:cNvSpPr txBox="1"/>
            <p:nvPr/>
          </p:nvSpPr>
          <p:spPr>
            <a:xfrm>
              <a:off x="-1829467" y="5553083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Whatsapp</a:t>
              </a:r>
            </a:p>
          </p:txBody>
        </p:sp>
        <p:sp>
          <p:nvSpPr>
            <p:cNvPr id="299" name="74 Elipse">
              <a:extLst>
                <a:ext uri="{FF2B5EF4-FFF2-40B4-BE49-F238E27FC236}">
                  <a16:creationId xmlns:a16="http://schemas.microsoft.com/office/drawing/2014/main" id="{9AA1AFA4-B4FC-4E0B-AF59-27429BBD5F0D}"/>
                </a:ext>
              </a:extLst>
            </p:cNvPr>
            <p:cNvSpPr/>
            <p:nvPr/>
          </p:nvSpPr>
          <p:spPr>
            <a:xfrm>
              <a:off x="-2084689" y="5904223"/>
              <a:ext cx="230400" cy="230400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300" name="CuadroTexto 13">
              <a:extLst>
                <a:ext uri="{FF2B5EF4-FFF2-40B4-BE49-F238E27FC236}">
                  <a16:creationId xmlns:a16="http://schemas.microsoft.com/office/drawing/2014/main" id="{F1A40EDB-5E19-4CF5-8C92-D20E191A1BDD}"/>
                </a:ext>
              </a:extLst>
            </p:cNvPr>
            <p:cNvSpPr txBox="1"/>
            <p:nvPr/>
          </p:nvSpPr>
          <p:spPr>
            <a:xfrm>
              <a:off x="-1829467" y="5905807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Facebook</a:t>
              </a:r>
            </a:p>
          </p:txBody>
        </p:sp>
        <p:sp>
          <p:nvSpPr>
            <p:cNvPr id="301" name="83 Elipse">
              <a:extLst>
                <a:ext uri="{FF2B5EF4-FFF2-40B4-BE49-F238E27FC236}">
                  <a16:creationId xmlns:a16="http://schemas.microsoft.com/office/drawing/2014/main" id="{298BACA6-EFD4-4459-915A-ADAC357CF10E}"/>
                </a:ext>
              </a:extLst>
            </p:cNvPr>
            <p:cNvSpPr/>
            <p:nvPr/>
          </p:nvSpPr>
          <p:spPr>
            <a:xfrm>
              <a:off x="-2084689" y="6250550"/>
              <a:ext cx="230400" cy="230400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sp>
          <p:nvSpPr>
            <p:cNvPr id="302" name="CuadroTexto 13">
              <a:extLst>
                <a:ext uri="{FF2B5EF4-FFF2-40B4-BE49-F238E27FC236}">
                  <a16:creationId xmlns:a16="http://schemas.microsoft.com/office/drawing/2014/main" id="{2AEC885D-6ABC-46F7-B50D-0EFCAA5D432E}"/>
                </a:ext>
              </a:extLst>
            </p:cNvPr>
            <p:cNvSpPr txBox="1"/>
            <p:nvPr/>
          </p:nvSpPr>
          <p:spPr>
            <a:xfrm>
              <a:off x="-1829467" y="6254947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prstClr val="white">
                      <a:lumMod val="95000"/>
                    </a:prstClr>
                  </a:solidFill>
                </a:rPr>
                <a:t>Instagram</a:t>
              </a:r>
            </a:p>
          </p:txBody>
        </p:sp>
        <p:sp>
          <p:nvSpPr>
            <p:cNvPr id="305" name="Rectángulo 304">
              <a:extLst>
                <a:ext uri="{FF2B5EF4-FFF2-40B4-BE49-F238E27FC236}">
                  <a16:creationId xmlns:a16="http://schemas.microsoft.com/office/drawing/2014/main" id="{4A839780-F984-4F1B-AA8E-3F85D9EBD73D}"/>
                </a:ext>
              </a:extLst>
            </p:cNvPr>
            <p:cNvSpPr/>
            <p:nvPr/>
          </p:nvSpPr>
          <p:spPr>
            <a:xfrm>
              <a:off x="-2085684" y="6765498"/>
              <a:ext cx="1633782" cy="1173827"/>
            </a:xfrm>
            <a:prstGeom prst="rect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prstClr val="white"/>
                </a:solidFill>
              </a:endParaRPr>
            </a:p>
          </p:txBody>
        </p:sp>
        <p:pic>
          <p:nvPicPr>
            <p:cNvPr id="306" name="Imagen 305">
              <a:extLst>
                <a:ext uri="{FF2B5EF4-FFF2-40B4-BE49-F238E27FC236}">
                  <a16:creationId xmlns:a16="http://schemas.microsoft.com/office/drawing/2014/main" id="{DDACB84C-BD56-431D-B710-AE6309599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-2080434" y="6568128"/>
              <a:ext cx="230400" cy="344925"/>
            </a:xfrm>
            <a:prstGeom prst="rect">
              <a:avLst/>
            </a:prstGeom>
          </p:spPr>
        </p:pic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F8B76FB4-67ED-45EC-BCF3-357A37490C5E}"/>
              </a:ext>
            </a:extLst>
          </p:cNvPr>
          <p:cNvGrpSpPr/>
          <p:nvPr/>
        </p:nvGrpSpPr>
        <p:grpSpPr>
          <a:xfrm>
            <a:off x="7724362" y="13687108"/>
            <a:ext cx="2138321" cy="3282940"/>
            <a:chOff x="-4584519" y="5111357"/>
            <a:chExt cx="2138321" cy="3282940"/>
          </a:xfrm>
        </p:grpSpPr>
        <p:grpSp>
          <p:nvGrpSpPr>
            <p:cNvPr id="307" name="Form">
              <a:extLst>
                <a:ext uri="{FF2B5EF4-FFF2-40B4-BE49-F238E27FC236}">
                  <a16:creationId xmlns:a16="http://schemas.microsoft.com/office/drawing/2014/main" id="{8D76894D-4384-4826-B226-4E08D902823B}"/>
                </a:ext>
              </a:extLst>
            </p:cNvPr>
            <p:cNvGrpSpPr/>
            <p:nvPr/>
          </p:nvGrpSpPr>
          <p:grpSpPr>
            <a:xfrm>
              <a:off x="-4584519" y="5521013"/>
              <a:ext cx="2138321" cy="2873284"/>
              <a:chOff x="7215214" y="486128"/>
              <a:chExt cx="2138321" cy="2873284"/>
            </a:xfrm>
          </p:grpSpPr>
          <p:sp>
            <p:nvSpPr>
              <p:cNvPr id="309" name="CuadroTexto 13">
                <a:extLst>
                  <a:ext uri="{FF2B5EF4-FFF2-40B4-BE49-F238E27FC236}">
                    <a16:creationId xmlns:a16="http://schemas.microsoft.com/office/drawing/2014/main" id="{E7089405-1B3B-4930-97FD-F56E2081B710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Nombre</a:t>
                </a:r>
              </a:p>
            </p:txBody>
          </p:sp>
          <p:sp>
            <p:nvSpPr>
              <p:cNvPr id="310" name="CuadroTexto 13">
                <a:extLst>
                  <a:ext uri="{FF2B5EF4-FFF2-40B4-BE49-F238E27FC236}">
                    <a16:creationId xmlns:a16="http://schemas.microsoft.com/office/drawing/2014/main" id="{C0F2EDD8-308E-45E3-98DB-0397FA0C1E61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Celular</a:t>
                </a:r>
              </a:p>
            </p:txBody>
          </p:sp>
          <p:sp>
            <p:nvSpPr>
              <p:cNvPr id="311" name="CuadroTexto 13">
                <a:extLst>
                  <a:ext uri="{FF2B5EF4-FFF2-40B4-BE49-F238E27FC236}">
                    <a16:creationId xmlns:a16="http://schemas.microsoft.com/office/drawing/2014/main" id="{B759F738-5A8B-4271-BD99-323BFBBB617B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Mensaje</a:t>
                </a:r>
              </a:p>
            </p:txBody>
          </p:sp>
          <p:sp>
            <p:nvSpPr>
              <p:cNvPr id="312" name="59 Rectángulo redondeado">
                <a:extLst>
                  <a:ext uri="{FF2B5EF4-FFF2-40B4-BE49-F238E27FC236}">
                    <a16:creationId xmlns:a16="http://schemas.microsoft.com/office/drawing/2014/main" id="{76D3EAD6-0757-4ED6-B7CA-5FCB0A0F7AB6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64 Rectángulo redondeado">
                <a:extLst>
                  <a:ext uri="{FF2B5EF4-FFF2-40B4-BE49-F238E27FC236}">
                    <a16:creationId xmlns:a16="http://schemas.microsoft.com/office/drawing/2014/main" id="{F43BF405-B332-4ACD-A921-816551F2C4A3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65 Rectángulo redondeado">
                <a:extLst>
                  <a:ext uri="{FF2B5EF4-FFF2-40B4-BE49-F238E27FC236}">
                    <a16:creationId xmlns:a16="http://schemas.microsoft.com/office/drawing/2014/main" id="{4806B3B8-64CF-4672-AC9C-43229631758A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5" name="button">
                <a:extLst>
                  <a:ext uri="{FF2B5EF4-FFF2-40B4-BE49-F238E27FC236}">
                    <a16:creationId xmlns:a16="http://schemas.microsoft.com/office/drawing/2014/main" id="{79927DC7-D664-4D51-AACB-2320D81A8CF0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318" name="Rectángulo: esquinas redondeadas 34">
                  <a:extLst>
                    <a:ext uri="{FF2B5EF4-FFF2-40B4-BE49-F238E27FC236}">
                      <a16:creationId xmlns:a16="http://schemas.microsoft.com/office/drawing/2014/main" id="{FB12DE6E-D57F-4039-8DA7-FEC5DBC342E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CuadroTexto 33">
                  <a:extLst>
                    <a:ext uri="{FF2B5EF4-FFF2-40B4-BE49-F238E27FC236}">
                      <a16:creationId xmlns:a16="http://schemas.microsoft.com/office/drawing/2014/main" id="{0CDD3D38-61B0-440B-828C-7AAA86F4B17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prstClr val="white">
                          <a:lumMod val="95000"/>
                        </a:prst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316" name="CuadroTexto 13">
                <a:extLst>
                  <a:ext uri="{FF2B5EF4-FFF2-40B4-BE49-F238E27FC236}">
                    <a16:creationId xmlns:a16="http://schemas.microsoft.com/office/drawing/2014/main" id="{CD4FB40D-331C-4D24-93D8-4BB7C338F47E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prstClr val="white">
                        <a:lumMod val="95000"/>
                      </a:prstClr>
                    </a:solidFill>
                  </a:rPr>
                  <a:t>Email</a:t>
                </a:r>
              </a:p>
            </p:txBody>
          </p:sp>
          <p:sp>
            <p:nvSpPr>
              <p:cNvPr id="317" name="64 Rectángulo redondeado">
                <a:extLst>
                  <a:ext uri="{FF2B5EF4-FFF2-40B4-BE49-F238E27FC236}">
                    <a16:creationId xmlns:a16="http://schemas.microsoft.com/office/drawing/2014/main" id="{AA9CF966-7434-460E-AA37-E89193CE0DF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8" name="CuadroTexto 13">
              <a:extLst>
                <a:ext uri="{FF2B5EF4-FFF2-40B4-BE49-F238E27FC236}">
                  <a16:creationId xmlns:a16="http://schemas.microsoft.com/office/drawing/2014/main" id="{8A3E05B1-26D2-436F-8B8C-BA5A10F41858}"/>
                </a:ext>
              </a:extLst>
            </p:cNvPr>
            <p:cNvSpPr txBox="1"/>
            <p:nvPr/>
          </p:nvSpPr>
          <p:spPr>
            <a:xfrm>
              <a:off x="-4575000" y="5111357"/>
              <a:ext cx="13869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100" dirty="0">
                  <a:solidFill>
                    <a:prstClr val="white">
                      <a:lumMod val="95000"/>
                    </a:prstClr>
                  </a:solidFill>
                </a:rPr>
                <a:t>Envíanos un mensaje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6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29"/>
            <a:ext cx="6858001" cy="13252380"/>
            <a:chOff x="-1" y="3156"/>
            <a:chExt cx="6858001" cy="1167983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167982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1679834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00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67920" y="1459238"/>
            <a:ext cx="907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Aberturas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20832" y="2369739"/>
            <a:ext cx="1526394" cy="2272624"/>
            <a:chOff x="203393" y="4593549"/>
            <a:chExt cx="1526394" cy="2272624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5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59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61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62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76675" y="2369739"/>
            <a:ext cx="1526394" cy="2272624"/>
            <a:chOff x="203393" y="4593549"/>
            <a:chExt cx="1526394" cy="2272624"/>
          </a:xfrm>
        </p:grpSpPr>
        <p:sp>
          <p:nvSpPr>
            <p:cNvPr id="163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5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67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68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70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80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32519" y="2358733"/>
            <a:ext cx="1526394" cy="2272624"/>
            <a:chOff x="203393" y="4593549"/>
            <a:chExt cx="1526394" cy="2272624"/>
          </a:xfrm>
        </p:grpSpPr>
        <p:sp>
          <p:nvSpPr>
            <p:cNvPr id="181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2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4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85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86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7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88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89" name="Titulo">
            <a:extLst>
              <a:ext uri="{FF2B5EF4-FFF2-40B4-BE49-F238E27FC236}">
                <a16:creationId xmlns:a16="http://schemas.microsoft.com/office/drawing/2014/main" id="{89952FC4-C04B-4459-B5D3-D6F78460E911}"/>
              </a:ext>
            </a:extLst>
          </p:cNvPr>
          <p:cNvSpPr txBox="1"/>
          <p:nvPr/>
        </p:nvSpPr>
        <p:spPr>
          <a:xfrm>
            <a:off x="1884332" y="1784951"/>
            <a:ext cx="421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199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51936" y="3323183"/>
            <a:ext cx="421910" cy="200055"/>
            <a:chOff x="107377" y="5756625"/>
            <a:chExt cx="421910" cy="200055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9509943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9999" r="3931" b="10667"/>
          <a:stretch/>
        </p:blipFill>
        <p:spPr bwMode="auto">
          <a:xfrm>
            <a:off x="178307" y="7196607"/>
            <a:ext cx="1397617" cy="22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2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13945" y="4799932"/>
            <a:ext cx="1526394" cy="2272624"/>
            <a:chOff x="203393" y="4593549"/>
            <a:chExt cx="1526394" cy="2272624"/>
          </a:xfrm>
        </p:grpSpPr>
        <p:sp>
          <p:nvSpPr>
            <p:cNvPr id="193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4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9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02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06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08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09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69788" y="4799932"/>
            <a:ext cx="1526394" cy="2272624"/>
            <a:chOff x="203393" y="4593549"/>
            <a:chExt cx="1526394" cy="2272624"/>
          </a:xfrm>
        </p:grpSpPr>
        <p:sp>
          <p:nvSpPr>
            <p:cNvPr id="210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1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2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3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14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15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16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17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18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25632" y="4788926"/>
            <a:ext cx="1526394" cy="2272624"/>
            <a:chOff x="203393" y="4593549"/>
            <a:chExt cx="1526394" cy="2272624"/>
          </a:xfrm>
        </p:grpSpPr>
        <p:sp>
          <p:nvSpPr>
            <p:cNvPr id="219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0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1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2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23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24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25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26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27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45049" y="5753376"/>
            <a:ext cx="421910" cy="200055"/>
            <a:chOff x="107377" y="5756625"/>
            <a:chExt cx="421910" cy="200055"/>
          </a:xfrm>
        </p:grpSpPr>
        <p:sp>
          <p:nvSpPr>
            <p:cNvPr id="228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29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6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204672" y="2358733"/>
            <a:ext cx="1526394" cy="2272624"/>
            <a:chOff x="203393" y="4593549"/>
            <a:chExt cx="1526394" cy="2272624"/>
          </a:xfrm>
        </p:grpSpPr>
        <p:sp>
          <p:nvSpPr>
            <p:cNvPr id="257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8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9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0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61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62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63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64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265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7390" y="4788926"/>
            <a:ext cx="1526394" cy="2272624"/>
            <a:chOff x="203393" y="4593549"/>
            <a:chExt cx="1526394" cy="2272624"/>
          </a:xfrm>
        </p:grpSpPr>
        <p:sp>
          <p:nvSpPr>
            <p:cNvPr id="266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7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8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9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270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271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72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273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818709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818710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2244336" y="8475824"/>
            <a:ext cx="700833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Aberturas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id="{AE435B5D-A621-4F08-B039-891CA7FF7A42}"/>
              </a:ext>
            </a:extLst>
          </p:cNvPr>
          <p:cNvSpPr/>
          <p:nvPr/>
        </p:nvSpPr>
        <p:spPr>
          <a:xfrm>
            <a:off x="3474552" y="8161489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3474553" y="8161489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id="{740D2592-714B-4B3E-8247-2CF252F15A89}"/>
              </a:ext>
            </a:extLst>
          </p:cNvPr>
          <p:cNvSpPr txBox="1"/>
          <p:nvPr/>
        </p:nvSpPr>
        <p:spPr>
          <a:xfrm>
            <a:off x="3969108" y="8475824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id="{E8520FA3-BB62-4EA3-87B8-0190ABDCC542}"/>
              </a:ext>
            </a:extLst>
          </p:cNvPr>
          <p:cNvSpPr/>
          <p:nvPr/>
        </p:nvSpPr>
        <p:spPr>
          <a:xfrm>
            <a:off x="5130396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5130397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id="{1E91DF6C-842E-4A32-A28B-75264BEFC09F}"/>
              </a:ext>
            </a:extLst>
          </p:cNvPr>
          <p:cNvSpPr txBox="1"/>
          <p:nvPr/>
        </p:nvSpPr>
        <p:spPr>
          <a:xfrm>
            <a:off x="5600907" y="8464818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519124" y="8876147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92154" y="8150483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92155" y="8150483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617781" y="8464818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3863280" y="8868731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2207437" y="8829248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80882" y="8856777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9627" y="7623970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57632" y="7959805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93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12631"/>
            <a:ext cx="6858001" cy="13896010"/>
            <a:chOff x="-1" y="3154"/>
            <a:chExt cx="6858001" cy="12247088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3"/>
              <a:ext cx="6858000" cy="1224707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4"/>
              <a:ext cx="6858000" cy="12247079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191211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55" name="logo"/>
          <p:cNvGrpSpPr/>
          <p:nvPr/>
        </p:nvGrpSpPr>
        <p:grpSpPr>
          <a:xfrm>
            <a:off x="156759" y="274894"/>
            <a:ext cx="2493810" cy="434627"/>
            <a:chOff x="270187" y="402910"/>
            <a:chExt cx="2493810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93810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0818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1427594"/>
            <a:ext cx="6686550" cy="883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0" name="Rectángulo 1029">
            <a:extLst>
              <a:ext uri="{FF2B5EF4-FFF2-40B4-BE49-F238E27FC236}">
                <a16:creationId xmlns:a16="http://schemas.microsoft.com/office/drawing/2014/main" id="{E605E5F5-456F-49F4-8742-89883DA28736}"/>
              </a:ext>
            </a:extLst>
          </p:cNvPr>
          <p:cNvSpPr/>
          <p:nvPr/>
        </p:nvSpPr>
        <p:spPr>
          <a:xfrm>
            <a:off x="1747468" y="1431139"/>
            <a:ext cx="5019939" cy="349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627039" y="1460830"/>
            <a:ext cx="1898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Producto Seleccionado: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71069" y="1777539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855083" y="1895745"/>
            <a:ext cx="3430975" cy="260123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10334004"/>
            <a:ext cx="6686551" cy="3492000"/>
            <a:chOff x="80856" y="10566115"/>
            <a:chExt cx="6686551" cy="3492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9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1019909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063620" y="1300822"/>
              <a:ext cx="61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sp>
        <p:nvSpPr>
          <p:cNvPr id="278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818709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0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818710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9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2244336" y="9346615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sp>
        <p:nvSpPr>
          <p:cNvPr id="287" name="Rectángulo: esquinas redondeadas 162">
            <a:extLst>
              <a:ext uri="{FF2B5EF4-FFF2-40B4-BE49-F238E27FC236}">
                <a16:creationId xmlns:a16="http://schemas.microsoft.com/office/drawing/2014/main" id="{AE435B5D-A621-4F08-B039-891CA7FF7A42}"/>
              </a:ext>
            </a:extLst>
          </p:cNvPr>
          <p:cNvSpPr/>
          <p:nvPr/>
        </p:nvSpPr>
        <p:spPr>
          <a:xfrm>
            <a:off x="3474552" y="9032280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9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3474553" y="9032280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8" name="CuadroTexto 163">
            <a:extLst>
              <a:ext uri="{FF2B5EF4-FFF2-40B4-BE49-F238E27FC236}">
                <a16:creationId xmlns:a16="http://schemas.microsoft.com/office/drawing/2014/main" id="{740D2592-714B-4B3E-8247-2CF252F15A89}"/>
              </a:ext>
            </a:extLst>
          </p:cNvPr>
          <p:cNvSpPr txBox="1"/>
          <p:nvPr/>
        </p:nvSpPr>
        <p:spPr>
          <a:xfrm>
            <a:off x="3969108" y="9346615"/>
            <a:ext cx="53251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Cocina</a:t>
            </a:r>
          </a:p>
        </p:txBody>
      </p:sp>
      <p:sp>
        <p:nvSpPr>
          <p:cNvPr id="296" name="Rectángulo: esquinas redondeadas 180">
            <a:extLst>
              <a:ext uri="{FF2B5EF4-FFF2-40B4-BE49-F238E27FC236}">
                <a16:creationId xmlns:a16="http://schemas.microsoft.com/office/drawing/2014/main" id="{E8520FA3-BB62-4EA3-87B8-0190ABDCC542}"/>
              </a:ext>
            </a:extLst>
          </p:cNvPr>
          <p:cNvSpPr/>
          <p:nvPr/>
        </p:nvSpPr>
        <p:spPr>
          <a:xfrm>
            <a:off x="5130396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8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5130397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7" name="CuadroTexto 181">
            <a:extLst>
              <a:ext uri="{FF2B5EF4-FFF2-40B4-BE49-F238E27FC236}">
                <a16:creationId xmlns:a16="http://schemas.microsoft.com/office/drawing/2014/main" id="{1E91DF6C-842E-4A32-A28B-75264BEFC09F}"/>
              </a:ext>
            </a:extLst>
          </p:cNvPr>
          <p:cNvSpPr txBox="1"/>
          <p:nvPr/>
        </p:nvSpPr>
        <p:spPr>
          <a:xfrm>
            <a:off x="5600907" y="9335609"/>
            <a:ext cx="580608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Puertas</a:t>
            </a:r>
          </a:p>
        </p:txBody>
      </p:sp>
      <p:grpSp>
        <p:nvGrpSpPr>
          <p:cNvPr id="300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519124" y="9746938"/>
            <a:ext cx="744175" cy="230832"/>
            <a:chOff x="561975" y="6398986"/>
            <a:chExt cx="744175" cy="230832"/>
          </a:xfrm>
        </p:grpSpPr>
        <p:sp>
          <p:nvSpPr>
            <p:cNvPr id="301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2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03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05" name="Rectángulo: esquinas redondeadas 153">
            <a:extLst>
              <a:ext uri="{FF2B5EF4-FFF2-40B4-BE49-F238E27FC236}">
                <a16:creationId xmlns:a16="http://schemas.microsoft.com/office/drawing/2014/main" id="{CEF7D542-0C0E-4213-B85D-DB2A011C5D05}"/>
              </a:ext>
            </a:extLst>
          </p:cNvPr>
          <p:cNvSpPr/>
          <p:nvPr/>
        </p:nvSpPr>
        <p:spPr>
          <a:xfrm>
            <a:off x="192154" y="9021274"/>
            <a:ext cx="1521630" cy="1153641"/>
          </a:xfrm>
          <a:prstGeom prst="roundRect">
            <a:avLst>
              <a:gd name="adj" fmla="val 215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7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192155" y="9021274"/>
            <a:ext cx="1521629" cy="1153641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6" name="CuadroTexto 154">
            <a:extLst>
              <a:ext uri="{FF2B5EF4-FFF2-40B4-BE49-F238E27FC236}">
                <a16:creationId xmlns:a16="http://schemas.microsoft.com/office/drawing/2014/main" id="{EF1D722E-CB8E-4468-A2AC-A41FE5DEB6D8}"/>
              </a:ext>
            </a:extLst>
          </p:cNvPr>
          <p:cNvSpPr txBox="1"/>
          <p:nvPr/>
        </p:nvSpPr>
        <p:spPr>
          <a:xfrm>
            <a:off x="617781" y="9335609"/>
            <a:ext cx="670376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</a:rPr>
              <a:t>Ventanas</a:t>
            </a:r>
          </a:p>
        </p:txBody>
      </p:sp>
      <p:grpSp>
        <p:nvGrpSpPr>
          <p:cNvPr id="313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3863280" y="9739522"/>
            <a:ext cx="744175" cy="230832"/>
            <a:chOff x="561975" y="6398986"/>
            <a:chExt cx="744175" cy="230832"/>
          </a:xfrm>
        </p:grpSpPr>
        <p:sp>
          <p:nvSpPr>
            <p:cNvPr id="314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5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16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17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2207437" y="9700039"/>
            <a:ext cx="744175" cy="230832"/>
            <a:chOff x="561975" y="6398986"/>
            <a:chExt cx="744175" cy="230832"/>
          </a:xfrm>
        </p:grpSpPr>
        <p:sp>
          <p:nvSpPr>
            <p:cNvPr id="318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9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0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grpSp>
        <p:nvGrpSpPr>
          <p:cNvPr id="321" name="button">
            <a:extLst>
              <a:ext uri="{FF2B5EF4-FFF2-40B4-BE49-F238E27FC236}">
                <a16:creationId xmlns:a16="http://schemas.microsoft.com/office/drawing/2014/main" id="{1F9AD0A7-C26B-4E76-9F9F-FA094ECA25A0}"/>
              </a:ext>
            </a:extLst>
          </p:cNvPr>
          <p:cNvGrpSpPr/>
          <p:nvPr/>
        </p:nvGrpSpPr>
        <p:grpSpPr>
          <a:xfrm>
            <a:off x="580882" y="9727568"/>
            <a:ext cx="744175" cy="230832"/>
            <a:chOff x="561975" y="6398986"/>
            <a:chExt cx="744175" cy="230832"/>
          </a:xfrm>
        </p:grpSpPr>
        <p:sp>
          <p:nvSpPr>
            <p:cNvPr id="322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561975" y="6406402"/>
              <a:ext cx="714375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3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711115" y="6398986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Ver más.</a:t>
              </a:r>
            </a:p>
          </p:txBody>
        </p:sp>
        <p:pic>
          <p:nvPicPr>
            <p:cNvPr id="324" name="Imagen 187">
              <a:extLst>
                <a:ext uri="{FF2B5EF4-FFF2-40B4-BE49-F238E27FC236}">
                  <a16:creationId xmlns:a16="http://schemas.microsoft.com/office/drawing/2014/main" id="{854FA621-F61D-4BF6-AFB2-BA8C74CA1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23836" y="6474919"/>
              <a:ext cx="152838" cy="78966"/>
            </a:xfrm>
            <a:prstGeom prst="rect">
              <a:avLst/>
            </a:prstGeom>
          </p:spPr>
        </p:pic>
      </p:grpSp>
      <p:sp>
        <p:nvSpPr>
          <p:cNvPr id="325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189627" y="8494761"/>
            <a:ext cx="128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Mas categorías</a:t>
            </a:r>
          </a:p>
        </p:txBody>
      </p:sp>
      <p:cxnSp>
        <p:nvCxnSpPr>
          <p:cNvPr id="326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57632" y="8830596"/>
            <a:ext cx="66865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Rectángulo: esquinas superiores redondeadas 164">
            <a:extLst>
              <a:ext uri="{FF2B5EF4-FFF2-40B4-BE49-F238E27FC236}">
                <a16:creationId xmlns:a16="http://schemas.microsoft.com/office/drawing/2014/main" id="{C53DAC67-9F5B-49D5-8017-239A6CDF0E36}"/>
              </a:ext>
            </a:extLst>
          </p:cNvPr>
          <p:cNvSpPr/>
          <p:nvPr/>
        </p:nvSpPr>
        <p:spPr>
          <a:xfrm>
            <a:off x="255102" y="1931421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129" t="-2749" r="-3674" b="-8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3" name="Rectángulo: esquinas superiores redondeadas 155">
            <a:extLst>
              <a:ext uri="{FF2B5EF4-FFF2-40B4-BE49-F238E27FC236}">
                <a16:creationId xmlns:a16="http://schemas.microsoft.com/office/drawing/2014/main" id="{DF5C3F99-F99C-4626-8EA2-6C72A5C4E9EB}"/>
              </a:ext>
            </a:extLst>
          </p:cNvPr>
          <p:cNvSpPr/>
          <p:nvPr/>
        </p:nvSpPr>
        <p:spPr>
          <a:xfrm>
            <a:off x="255102" y="2446489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4" name="Rectángulo: esquinas superiores redondeadas 138">
            <a:extLst>
              <a:ext uri="{FF2B5EF4-FFF2-40B4-BE49-F238E27FC236}">
                <a16:creationId xmlns:a16="http://schemas.microsoft.com/office/drawing/2014/main" id="{C156ADBF-63CC-48F6-B539-CDD6EB2A67C9}"/>
              </a:ext>
            </a:extLst>
          </p:cNvPr>
          <p:cNvSpPr/>
          <p:nvPr/>
        </p:nvSpPr>
        <p:spPr>
          <a:xfrm>
            <a:off x="255102" y="2961557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890" t="-78950" r="-16722" b="-591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5" name="Rectángulo: esquinas superiores redondeadas 182">
            <a:extLst>
              <a:ext uri="{FF2B5EF4-FFF2-40B4-BE49-F238E27FC236}">
                <a16:creationId xmlns:a16="http://schemas.microsoft.com/office/drawing/2014/main" id="{94C0EED7-16BE-465F-B645-3D2D2E5CAD20}"/>
              </a:ext>
            </a:extLst>
          </p:cNvPr>
          <p:cNvSpPr/>
          <p:nvPr/>
        </p:nvSpPr>
        <p:spPr>
          <a:xfrm>
            <a:off x="255102" y="3476625"/>
            <a:ext cx="523471" cy="39687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3" name="Titulo">
            <a:extLst>
              <a:ext uri="{FF2B5EF4-FFF2-40B4-BE49-F238E27FC236}">
                <a16:creationId xmlns:a16="http://schemas.microsoft.com/office/drawing/2014/main" id="{41494590-E6D7-4983-A7D0-E0DBB7C5D61D}"/>
              </a:ext>
            </a:extLst>
          </p:cNvPr>
          <p:cNvSpPr txBox="1"/>
          <p:nvPr/>
        </p:nvSpPr>
        <p:spPr>
          <a:xfrm>
            <a:off x="148569" y="4734338"/>
            <a:ext cx="1130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Características:</a:t>
            </a: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9670ED98-5010-4332-87A5-58B20F07F7C0}"/>
              </a:ext>
            </a:extLst>
          </p:cNvPr>
          <p:cNvCxnSpPr>
            <a:cxnSpLocks/>
          </p:cNvCxnSpPr>
          <p:nvPr/>
        </p:nvCxnSpPr>
        <p:spPr>
          <a:xfrm>
            <a:off x="72684" y="5021036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7BA4C498-EA30-47E3-9582-CFFAC35802D6}"/>
              </a:ext>
            </a:extLst>
          </p:cNvPr>
          <p:cNvSpPr txBox="1"/>
          <p:nvPr/>
        </p:nvSpPr>
        <p:spPr>
          <a:xfrm>
            <a:off x="148569" y="5537198"/>
            <a:ext cx="732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98918665-F980-4C55-ADEE-82E03DD7D555}"/>
              </a:ext>
            </a:extLst>
          </p:cNvPr>
          <p:cNvSpPr txBox="1"/>
          <p:nvPr/>
        </p:nvSpPr>
        <p:spPr>
          <a:xfrm>
            <a:off x="148569" y="5720506"/>
            <a:ext cx="277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07" name="Titulo">
            <a:extLst>
              <a:ext uri="{FF2B5EF4-FFF2-40B4-BE49-F238E27FC236}">
                <a16:creationId xmlns:a16="http://schemas.microsoft.com/office/drawing/2014/main" id="{F22A6D60-ED4D-4E06-9AD9-03A74E9B55DA}"/>
              </a:ext>
            </a:extLst>
          </p:cNvPr>
          <p:cNvSpPr txBox="1"/>
          <p:nvPr/>
        </p:nvSpPr>
        <p:spPr>
          <a:xfrm>
            <a:off x="148571" y="5092279"/>
            <a:ext cx="2903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D51CF-0A32-479C-9E0B-0F8AF91CD83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8822" t="23685" r="52690" b="25643"/>
          <a:stretch/>
        </p:blipFill>
        <p:spPr>
          <a:xfrm>
            <a:off x="1131832" y="6569746"/>
            <a:ext cx="1105630" cy="325523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FE0C2CB5-90EC-42FC-8B3C-71D0128D523C}"/>
              </a:ext>
            </a:extLst>
          </p:cNvPr>
          <p:cNvGrpSpPr/>
          <p:nvPr/>
        </p:nvGrpSpPr>
        <p:grpSpPr>
          <a:xfrm>
            <a:off x="148569" y="6550091"/>
            <a:ext cx="828693" cy="575795"/>
            <a:chOff x="3894830" y="3627647"/>
            <a:chExt cx="828693" cy="575795"/>
          </a:xfrm>
        </p:grpSpPr>
        <p:pic>
          <p:nvPicPr>
            <p:cNvPr id="102" name="Imagen 101">
              <a:extLst>
                <a:ext uri="{FF2B5EF4-FFF2-40B4-BE49-F238E27FC236}">
                  <a16:creationId xmlns:a16="http://schemas.microsoft.com/office/drawing/2014/main" id="{05106EBB-EEF2-491B-8095-436826A33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rcRect l="75704" t="17578" r="9369" b="18825"/>
            <a:stretch/>
          </p:blipFill>
          <p:spPr>
            <a:xfrm>
              <a:off x="4150942" y="3627647"/>
              <a:ext cx="316468" cy="301537"/>
            </a:xfrm>
            <a:prstGeom prst="rect">
              <a:avLst/>
            </a:prstGeom>
          </p:spPr>
        </p:pic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D944E08A-E44B-45EA-B60F-E754CAF2D3DD}"/>
                </a:ext>
              </a:extLst>
            </p:cNvPr>
            <p:cNvSpPr txBox="1"/>
            <p:nvPr/>
          </p:nvSpPr>
          <p:spPr>
            <a:xfrm>
              <a:off x="3894830" y="3926443"/>
              <a:ext cx="828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Transferencia bancaria</a:t>
              </a:r>
              <a:endParaRPr lang="es-AR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7" name="Titulo">
            <a:extLst>
              <a:ext uri="{FF2B5EF4-FFF2-40B4-BE49-F238E27FC236}">
                <a16:creationId xmlns:a16="http://schemas.microsoft.com/office/drawing/2014/main" id="{B4AB146B-9AE3-4880-9617-460DB925B954}"/>
              </a:ext>
            </a:extLst>
          </p:cNvPr>
          <p:cNvSpPr txBox="1"/>
          <p:nvPr/>
        </p:nvSpPr>
        <p:spPr>
          <a:xfrm>
            <a:off x="133517" y="6139594"/>
            <a:ext cx="1223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Medios de Pago:</a:t>
            </a:r>
          </a:p>
        </p:txBody>
      </p: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9A206B41-0D97-4134-B150-B7EA73262F99}"/>
              </a:ext>
            </a:extLst>
          </p:cNvPr>
          <p:cNvCxnSpPr>
            <a:cxnSpLocks/>
          </p:cNvCxnSpPr>
          <p:nvPr/>
        </p:nvCxnSpPr>
        <p:spPr>
          <a:xfrm>
            <a:off x="57632" y="6426292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45E13A8-C406-4F2C-A560-B0472EBA73BE}"/>
              </a:ext>
            </a:extLst>
          </p:cNvPr>
          <p:cNvSpPr/>
          <p:nvPr/>
        </p:nvSpPr>
        <p:spPr>
          <a:xfrm>
            <a:off x="4369232" y="1895745"/>
            <a:ext cx="2233666" cy="2662298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BE252EC3-4706-452C-83E5-34F2E4CBBEA1}"/>
              </a:ext>
            </a:extLst>
          </p:cNvPr>
          <p:cNvSpPr txBox="1"/>
          <p:nvPr/>
        </p:nvSpPr>
        <p:spPr>
          <a:xfrm>
            <a:off x="4386107" y="2225219"/>
            <a:ext cx="207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Los muebles a medida son piezas únicas creadas para un interior en concreto. </a:t>
            </a:r>
          </a:p>
        </p:txBody>
      </p:sp>
      <p:grpSp>
        <p:nvGrpSpPr>
          <p:cNvPr id="23" name="button">
            <a:extLst>
              <a:ext uri="{FF2B5EF4-FFF2-40B4-BE49-F238E27FC236}">
                <a16:creationId xmlns:a16="http://schemas.microsoft.com/office/drawing/2014/main" id="{E45F55A1-C937-4F96-9D24-B7B0067ED005}"/>
              </a:ext>
            </a:extLst>
          </p:cNvPr>
          <p:cNvGrpSpPr/>
          <p:nvPr/>
        </p:nvGrpSpPr>
        <p:grpSpPr>
          <a:xfrm>
            <a:off x="4421673" y="3862338"/>
            <a:ext cx="2124075" cy="252000"/>
            <a:chOff x="3768894" y="3992239"/>
            <a:chExt cx="2124075" cy="252000"/>
          </a:xfrm>
        </p:grpSpPr>
        <p:sp>
          <p:nvSpPr>
            <p:cNvPr id="186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3768894" y="3992239"/>
              <a:ext cx="2124075" cy="252000"/>
            </a:xfrm>
            <a:prstGeom prst="roundRect">
              <a:avLst/>
            </a:prstGeom>
            <a:solidFill>
              <a:schemeClr val="accent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4162318" y="4002823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Consultar por WhatsApp</a:t>
              </a:r>
            </a:p>
          </p:txBody>
        </p:sp>
      </p:grpSp>
      <p:grpSp>
        <p:nvGrpSpPr>
          <p:cNvPr id="24" name="button">
            <a:extLst>
              <a:ext uri="{FF2B5EF4-FFF2-40B4-BE49-F238E27FC236}">
                <a16:creationId xmlns:a16="http://schemas.microsoft.com/office/drawing/2014/main" id="{21CB2EEC-F70F-4687-8EAD-38E795921750}"/>
              </a:ext>
            </a:extLst>
          </p:cNvPr>
          <p:cNvGrpSpPr/>
          <p:nvPr/>
        </p:nvGrpSpPr>
        <p:grpSpPr>
          <a:xfrm>
            <a:off x="4421673" y="4150364"/>
            <a:ext cx="2124075" cy="252000"/>
            <a:chOff x="4873703" y="4429166"/>
            <a:chExt cx="2124075" cy="252000"/>
          </a:xfrm>
        </p:grpSpPr>
        <p:sp>
          <p:nvSpPr>
            <p:cNvPr id="190" name="Rectángulo: esquinas redondeadas 185">
              <a:extLst>
                <a:ext uri="{FF2B5EF4-FFF2-40B4-BE49-F238E27FC236}">
                  <a16:creationId xmlns:a16="http://schemas.microsoft.com/office/drawing/2014/main" id="{C54DDE4C-39C0-4C06-9547-8A12583F40B3}"/>
                </a:ext>
              </a:extLst>
            </p:cNvPr>
            <p:cNvSpPr/>
            <p:nvPr/>
          </p:nvSpPr>
          <p:spPr>
            <a:xfrm>
              <a:off x="4873703" y="4429166"/>
              <a:ext cx="2124075" cy="252000"/>
            </a:xfrm>
            <a:prstGeom prst="roundRect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1" name="CuadroTexto 186">
              <a:extLst>
                <a:ext uri="{FF2B5EF4-FFF2-40B4-BE49-F238E27FC236}">
                  <a16:creationId xmlns:a16="http://schemas.microsoft.com/office/drawing/2014/main" id="{D32167C6-0A85-4885-9F4B-6926729BE521}"/>
                </a:ext>
              </a:extLst>
            </p:cNvPr>
            <p:cNvSpPr txBox="1"/>
            <p:nvPr/>
          </p:nvSpPr>
          <p:spPr>
            <a:xfrm>
              <a:off x="5735147" y="4435760"/>
              <a:ext cx="4892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Volver</a:t>
              </a:r>
            </a:p>
          </p:txBody>
        </p:sp>
        <p:sp>
          <p:nvSpPr>
            <p:cNvPr id="2" name="1 Flecha izquierda"/>
            <p:cNvSpPr/>
            <p:nvPr/>
          </p:nvSpPr>
          <p:spPr>
            <a:xfrm>
              <a:off x="5642913" y="4515860"/>
              <a:ext cx="113410" cy="70632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932BA8-CAA1-4E7D-8761-66D3C49976A8}"/>
              </a:ext>
            </a:extLst>
          </p:cNvPr>
          <p:cNvSpPr/>
          <p:nvPr/>
        </p:nvSpPr>
        <p:spPr>
          <a:xfrm>
            <a:off x="4375019" y="1951358"/>
            <a:ext cx="2192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dirty="0">
                <a:solidFill>
                  <a:schemeClr val="bg2">
                    <a:lumMod val="75000"/>
                  </a:schemeClr>
                </a:solidFill>
              </a:rPr>
              <a:t>Articulo #036 - Puerta Laqueada</a:t>
            </a:r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67C7B9CA-BEA2-4E26-873A-34CCC6A8127C}"/>
              </a:ext>
            </a:extLst>
          </p:cNvPr>
          <p:cNvSpPr/>
          <p:nvPr/>
        </p:nvSpPr>
        <p:spPr>
          <a:xfrm>
            <a:off x="4386106" y="2569636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$9659</a:t>
            </a:r>
            <a:r>
              <a:rPr lang="es-A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p/unidad</a:t>
            </a:r>
            <a:endParaRPr lang="es-A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88CB967B-A965-4D4F-946D-C9A96D5506BC}"/>
              </a:ext>
            </a:extLst>
          </p:cNvPr>
          <p:cNvSpPr txBox="1"/>
          <p:nvPr/>
        </p:nvSpPr>
        <p:spPr>
          <a:xfrm>
            <a:off x="4380264" y="2897689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Opciones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25FE53B-3BB4-411E-9666-0D7BB22A6472}"/>
              </a:ext>
            </a:extLst>
          </p:cNvPr>
          <p:cNvSpPr/>
          <p:nvPr/>
        </p:nvSpPr>
        <p:spPr>
          <a:xfrm>
            <a:off x="4492572" y="3135569"/>
            <a:ext cx="182863" cy="182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826A49A9-6F94-4931-B90A-619BCF1228A0}"/>
              </a:ext>
            </a:extLst>
          </p:cNvPr>
          <p:cNvSpPr/>
          <p:nvPr/>
        </p:nvSpPr>
        <p:spPr>
          <a:xfrm>
            <a:off x="4796413" y="3135569"/>
            <a:ext cx="182863" cy="1828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637E24C8-3D2F-4BFE-8A86-390CB747D0A2}"/>
              </a:ext>
            </a:extLst>
          </p:cNvPr>
          <p:cNvSpPr/>
          <p:nvPr/>
        </p:nvSpPr>
        <p:spPr>
          <a:xfrm>
            <a:off x="5100254" y="3135569"/>
            <a:ext cx="182863" cy="182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73F0F8A0-43CD-4547-AFD8-69F58389B368}"/>
              </a:ext>
            </a:extLst>
          </p:cNvPr>
          <p:cNvSpPr/>
          <p:nvPr/>
        </p:nvSpPr>
        <p:spPr>
          <a:xfrm>
            <a:off x="5404094" y="3135569"/>
            <a:ext cx="182863" cy="1828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6" name="Rectángulo: esquinas superiores redondeadas 155">
            <a:extLst>
              <a:ext uri="{FF2B5EF4-FFF2-40B4-BE49-F238E27FC236}">
                <a16:creationId xmlns:a16="http://schemas.microsoft.com/office/drawing/2014/main" id="{5077CC07-7927-40CF-885C-B7C0D43DDE2E}"/>
              </a:ext>
            </a:extLst>
          </p:cNvPr>
          <p:cNvSpPr/>
          <p:nvPr/>
        </p:nvSpPr>
        <p:spPr>
          <a:xfrm>
            <a:off x="267919" y="3957670"/>
            <a:ext cx="518736" cy="393286"/>
          </a:xfrm>
          <a:prstGeom prst="round2SameRect">
            <a:avLst>
              <a:gd name="adj1" fmla="val 2631"/>
              <a:gd name="adj2" fmla="val 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3" name="Titulo">
            <a:extLst>
              <a:ext uri="{FF2B5EF4-FFF2-40B4-BE49-F238E27FC236}">
                <a16:creationId xmlns:a16="http://schemas.microsoft.com/office/drawing/2014/main" id="{0164BEF7-651B-4911-A055-1257C5F2CDF9}"/>
              </a:ext>
            </a:extLst>
          </p:cNvPr>
          <p:cNvSpPr txBox="1"/>
          <p:nvPr/>
        </p:nvSpPr>
        <p:spPr>
          <a:xfrm>
            <a:off x="140391" y="7250662"/>
            <a:ext cx="626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Envíos: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585F1EDC-BE08-40B5-A0CC-7A588B383EE2}"/>
              </a:ext>
            </a:extLst>
          </p:cNvPr>
          <p:cNvCxnSpPr>
            <a:cxnSpLocks/>
          </p:cNvCxnSpPr>
          <p:nvPr/>
        </p:nvCxnSpPr>
        <p:spPr>
          <a:xfrm>
            <a:off x="64506" y="7537360"/>
            <a:ext cx="41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75790CBB-6A3F-4BF0-9024-D39120997F8C}"/>
              </a:ext>
            </a:extLst>
          </p:cNvPr>
          <p:cNvSpPr txBox="1"/>
          <p:nvPr/>
        </p:nvSpPr>
        <p:spPr>
          <a:xfrm>
            <a:off x="125570" y="7828985"/>
            <a:ext cx="5862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Retiro en sucursal.  </a:t>
            </a:r>
          </a:p>
        </p:txBody>
      </p:sp>
      <p:sp>
        <p:nvSpPr>
          <p:cNvPr id="136" name="Titulo">
            <a:extLst>
              <a:ext uri="{FF2B5EF4-FFF2-40B4-BE49-F238E27FC236}">
                <a16:creationId xmlns:a16="http://schemas.microsoft.com/office/drawing/2014/main" id="{6E5AE117-349C-4C8D-8160-CE4EF203059C}"/>
              </a:ext>
            </a:extLst>
          </p:cNvPr>
          <p:cNvSpPr txBox="1"/>
          <p:nvPr/>
        </p:nvSpPr>
        <p:spPr>
          <a:xfrm>
            <a:off x="125572" y="7613167"/>
            <a:ext cx="6338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Acordar con el vendedor</a:t>
            </a: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089F9F67-CA19-41F9-A087-8F7F1E38B51E}"/>
              </a:ext>
            </a:extLst>
          </p:cNvPr>
          <p:cNvSpPr/>
          <p:nvPr/>
        </p:nvSpPr>
        <p:spPr>
          <a:xfrm>
            <a:off x="4366815" y="4679935"/>
            <a:ext cx="2233666" cy="3716424"/>
          </a:xfrm>
          <a:prstGeom prst="roundRect">
            <a:avLst>
              <a:gd name="adj" fmla="val 15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3" name="Titulo">
            <a:extLst>
              <a:ext uri="{FF2B5EF4-FFF2-40B4-BE49-F238E27FC236}">
                <a16:creationId xmlns:a16="http://schemas.microsoft.com/office/drawing/2014/main" id="{3C199CC1-DAB0-4BF4-AD9D-B71196F117B8}"/>
              </a:ext>
            </a:extLst>
          </p:cNvPr>
          <p:cNvSpPr txBox="1"/>
          <p:nvPr/>
        </p:nvSpPr>
        <p:spPr>
          <a:xfrm>
            <a:off x="4456326" y="4748720"/>
            <a:ext cx="1530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Preguntas Frecuentes</a:t>
            </a:r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B4B261D2-BD06-4539-BD53-677615A1944D}"/>
              </a:ext>
            </a:extLst>
          </p:cNvPr>
          <p:cNvSpPr txBox="1"/>
          <p:nvPr/>
        </p:nvSpPr>
        <p:spPr>
          <a:xfrm>
            <a:off x="4444314" y="5771674"/>
            <a:ext cx="216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398D6A48-2B11-4157-A518-8B815D1B6609}"/>
              </a:ext>
            </a:extLst>
          </p:cNvPr>
          <p:cNvSpPr txBox="1"/>
          <p:nvPr/>
        </p:nvSpPr>
        <p:spPr>
          <a:xfrm>
            <a:off x="4444315" y="6122622"/>
            <a:ext cx="21561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/>
              <a:t>Los muebles a medida son piezas únicas creadas para un interior en concreto. </a:t>
            </a:r>
          </a:p>
        </p:txBody>
      </p:sp>
      <p:sp>
        <p:nvSpPr>
          <p:cNvPr id="156" name="Titulo">
            <a:extLst>
              <a:ext uri="{FF2B5EF4-FFF2-40B4-BE49-F238E27FC236}">
                <a16:creationId xmlns:a16="http://schemas.microsoft.com/office/drawing/2014/main" id="{C6760D7A-655B-4035-BD80-62D5438D7355}"/>
              </a:ext>
            </a:extLst>
          </p:cNvPr>
          <p:cNvSpPr txBox="1"/>
          <p:nvPr/>
        </p:nvSpPr>
        <p:spPr>
          <a:xfrm>
            <a:off x="4444317" y="5098155"/>
            <a:ext cx="212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CD71ABB1-FC6F-4B1D-9141-35C9F0EA98EA}"/>
              </a:ext>
            </a:extLst>
          </p:cNvPr>
          <p:cNvSpPr txBox="1"/>
          <p:nvPr/>
        </p:nvSpPr>
        <p:spPr>
          <a:xfrm>
            <a:off x="4388411" y="3378853"/>
            <a:ext cx="2226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/>
              <a:t>Stock: Si</a:t>
            </a:r>
          </a:p>
        </p:txBody>
      </p:sp>
    </p:spTree>
    <p:extLst>
      <p:ext uri="{BB962C8B-B14F-4D97-AF65-F5344CB8AC3E}">
        <p14:creationId xmlns:p14="http://schemas.microsoft.com/office/powerpoint/2010/main" val="102828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6115AE3-689B-48E1-BAE8-0758ADE31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2586037"/>
            <a:ext cx="2700338" cy="34330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ADE991-5CBE-4321-9ED9-6B60A7A70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2586037"/>
            <a:ext cx="2700338" cy="34330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56F1097-1E26-4016-9B65-2DB162A4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6357937"/>
            <a:ext cx="2700338" cy="34330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7FFA30-52E9-4EEC-82AC-ECF1D4C7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6357937"/>
            <a:ext cx="2700338" cy="34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5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5802</TotalTime>
  <Words>1043</Words>
  <Application>Microsoft Office PowerPoint</Application>
  <PresentationFormat>Panorámica</PresentationFormat>
  <Paragraphs>241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Bahnschrift Condensed</vt:lpstr>
      <vt:lpstr>Calibri</vt:lpstr>
      <vt:lpstr>Calibri Light</vt:lpstr>
      <vt:lpstr>Wingdings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138</cp:revision>
  <cp:lastPrinted>2022-10-19T18:07:37Z</cp:lastPrinted>
  <dcterms:created xsi:type="dcterms:W3CDTF">2022-05-16T15:14:49Z</dcterms:created>
  <dcterms:modified xsi:type="dcterms:W3CDTF">2022-10-19T18:08:32Z</dcterms:modified>
</cp:coreProperties>
</file>